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0"/>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3" r:id="rId16"/>
    <p:sldId id="271" r:id="rId17"/>
    <p:sldId id="272"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9065" autoAdjust="0"/>
  </p:normalViewPr>
  <p:slideViewPr>
    <p:cSldViewPr>
      <p:cViewPr varScale="1">
        <p:scale>
          <a:sx n="62" d="100"/>
          <a:sy n="62" d="100"/>
        </p:scale>
        <p:origin x="-1402" y="-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52E398-15B4-44BA-9E60-8111E1DA7491}" type="datetimeFigureOut">
              <a:rPr lang="en-US" smtClean="0"/>
              <a:t>18-Apr-20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849CD3-03A1-40A2-A7E3-1E697F51B3E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6D0F0AD-C83A-43F8-AC1D-DABC672309B7}" type="datetime1">
              <a:rPr lang="en-US" smtClean="0"/>
              <a:t>18-Apr-20</a:t>
            </a:fld>
            <a:endParaRPr lang="en-US"/>
          </a:p>
        </p:txBody>
      </p:sp>
      <p:sp>
        <p:nvSpPr>
          <p:cNvPr id="2" name="Footer Placeholder 1"/>
          <p:cNvSpPr>
            <a:spLocks noGrp="1"/>
          </p:cNvSpPr>
          <p:nvPr>
            <p:ph type="ftr" sz="quarter" idx="11"/>
          </p:nvPr>
        </p:nvSpPr>
        <p:spPr/>
        <p:txBody>
          <a:bodyPr/>
          <a:lstStyle/>
          <a:p>
            <a:r>
              <a:rPr lang="fr-FR" smtClean="0"/>
              <a:t>Prof.D.Ilangovan, HD Commerce, AU                                 18-04-2020</a:t>
            </a:r>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B8143F-F380-4CD8-9416-AF66755491B0}" type="datetime1">
              <a:rPr lang="en-US" smtClean="0"/>
              <a:t>18-Apr-20</a:t>
            </a:fld>
            <a:endParaRPr lang="en-US"/>
          </a:p>
        </p:txBody>
      </p:sp>
      <p:sp>
        <p:nvSpPr>
          <p:cNvPr id="5" name="Footer Placeholder 4"/>
          <p:cNvSpPr>
            <a:spLocks noGrp="1"/>
          </p:cNvSpPr>
          <p:nvPr>
            <p:ph type="ftr" sz="quarter" idx="11"/>
          </p:nvPr>
        </p:nvSpPr>
        <p:spPr/>
        <p:txBody>
          <a:bodyPr/>
          <a:lstStyle/>
          <a:p>
            <a:r>
              <a:rPr lang="fr-FR" smtClean="0"/>
              <a:t>Prof.D.Ilangovan, HD Commerce, AU                                 18-04-2020</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51E666-4CBE-4D9C-98C1-1FAA39B99C2D}" type="datetime1">
              <a:rPr lang="en-US" smtClean="0"/>
              <a:t>18-Apr-20</a:t>
            </a:fld>
            <a:endParaRPr lang="en-US"/>
          </a:p>
        </p:txBody>
      </p:sp>
      <p:sp>
        <p:nvSpPr>
          <p:cNvPr id="5" name="Footer Placeholder 4"/>
          <p:cNvSpPr>
            <a:spLocks noGrp="1"/>
          </p:cNvSpPr>
          <p:nvPr>
            <p:ph type="ftr" sz="quarter" idx="11"/>
          </p:nvPr>
        </p:nvSpPr>
        <p:spPr/>
        <p:txBody>
          <a:bodyPr/>
          <a:lstStyle/>
          <a:p>
            <a:r>
              <a:rPr lang="fr-FR" smtClean="0"/>
              <a:t>Prof.D.Ilangovan, HD Commerce, AU                                 18-04-2020</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F23EA825-C7D6-49E6-93DA-AA7BA116ACA3}" type="datetime1">
              <a:rPr lang="en-US" smtClean="0"/>
              <a:t>18-Apr-20</a:t>
            </a:fld>
            <a:endParaRPr lang="en-US"/>
          </a:p>
        </p:txBody>
      </p:sp>
      <p:sp>
        <p:nvSpPr>
          <p:cNvPr id="19" name="Footer Placeholder 18"/>
          <p:cNvSpPr>
            <a:spLocks noGrp="1"/>
          </p:cNvSpPr>
          <p:nvPr>
            <p:ph type="ftr" sz="quarter" idx="11"/>
          </p:nvPr>
        </p:nvSpPr>
        <p:spPr>
          <a:xfrm>
            <a:off x="3581400" y="76200"/>
            <a:ext cx="2895600" cy="288925"/>
          </a:xfrm>
        </p:spPr>
        <p:txBody>
          <a:bodyPr/>
          <a:lstStyle/>
          <a:p>
            <a:r>
              <a:rPr lang="fr-FR" smtClean="0"/>
              <a:t>Prof.D.Ilangovan, HD Commerce, AU                                 18-04-2020</a:t>
            </a:r>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517A0354-8603-4ED2-9772-333F4E852A3C}" type="datetime1">
              <a:rPr lang="en-US" smtClean="0"/>
              <a:t>18-Apr-20</a:t>
            </a:fld>
            <a:endParaRPr lang="en-US"/>
          </a:p>
        </p:txBody>
      </p:sp>
      <p:sp>
        <p:nvSpPr>
          <p:cNvPr id="11" name="Footer Placeholder 10"/>
          <p:cNvSpPr>
            <a:spLocks noGrp="1"/>
          </p:cNvSpPr>
          <p:nvPr>
            <p:ph type="ftr" sz="quarter" idx="11"/>
          </p:nvPr>
        </p:nvSpPr>
        <p:spPr/>
        <p:txBody>
          <a:bodyPr/>
          <a:lstStyle/>
          <a:p>
            <a:r>
              <a:rPr lang="fr-FR" smtClean="0"/>
              <a:t>Prof.D.Ilangovan, HD Commerce, AU                                 18-04-2020</a:t>
            </a:r>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2DA7272-ACC6-49A9-8BFA-A76E0166973F}" type="datetime1">
              <a:rPr lang="en-US" smtClean="0"/>
              <a:t>18-Apr-20</a:t>
            </a:fld>
            <a:endParaRPr lang="en-US"/>
          </a:p>
        </p:txBody>
      </p:sp>
      <p:sp>
        <p:nvSpPr>
          <p:cNvPr id="10" name="Footer Placeholder 9"/>
          <p:cNvSpPr>
            <a:spLocks noGrp="1"/>
          </p:cNvSpPr>
          <p:nvPr>
            <p:ph type="ftr" sz="quarter" idx="11"/>
          </p:nvPr>
        </p:nvSpPr>
        <p:spPr/>
        <p:txBody>
          <a:bodyPr/>
          <a:lstStyle/>
          <a:p>
            <a:r>
              <a:rPr lang="fr-FR" smtClean="0"/>
              <a:t>Prof.D.Ilangovan, HD Commerce, AU                                 18-04-2020</a:t>
            </a:r>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1F1C5AD-6C04-4631-B2FE-201450EEED0E}" type="datetime1">
              <a:rPr lang="en-US" smtClean="0"/>
              <a:t>18-Apr-20</a:t>
            </a:fld>
            <a:endParaRPr lang="en-US"/>
          </a:p>
        </p:txBody>
      </p:sp>
      <p:sp>
        <p:nvSpPr>
          <p:cNvPr id="6" name="Footer Placeholder 5"/>
          <p:cNvSpPr>
            <a:spLocks noGrp="1"/>
          </p:cNvSpPr>
          <p:nvPr>
            <p:ph type="ftr" sz="quarter" idx="11"/>
          </p:nvPr>
        </p:nvSpPr>
        <p:spPr/>
        <p:txBody>
          <a:bodyPr/>
          <a:lstStyle/>
          <a:p>
            <a:r>
              <a:rPr lang="fr-FR" smtClean="0"/>
              <a:t>Prof.D.Ilangovan, HD Commerce, AU                                 18-04-2020</a:t>
            </a:r>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9DB8F50-7D13-4C79-BF3F-C8973B849344}" type="datetime1">
              <a:rPr lang="en-US" smtClean="0"/>
              <a:t>18-Apr-20</a:t>
            </a:fld>
            <a:endParaRPr lang="en-US"/>
          </a:p>
        </p:txBody>
      </p:sp>
      <p:sp>
        <p:nvSpPr>
          <p:cNvPr id="21" name="Footer Placeholder 20"/>
          <p:cNvSpPr>
            <a:spLocks noGrp="1"/>
          </p:cNvSpPr>
          <p:nvPr>
            <p:ph type="ftr" sz="quarter" idx="11"/>
          </p:nvPr>
        </p:nvSpPr>
        <p:spPr/>
        <p:txBody>
          <a:bodyPr/>
          <a:lstStyle/>
          <a:p>
            <a:r>
              <a:rPr lang="fr-FR" smtClean="0"/>
              <a:t>Prof.D.Ilangovan, HD Commerce, AU                                 18-04-2020</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9D4D139-66C7-445A-9BF6-9B7F8A81686C}" type="datetime1">
              <a:rPr lang="en-US" smtClean="0"/>
              <a:t>18-Apr-20</a:t>
            </a:fld>
            <a:endParaRPr lang="en-US"/>
          </a:p>
        </p:txBody>
      </p:sp>
      <p:sp>
        <p:nvSpPr>
          <p:cNvPr id="24" name="Footer Placeholder 23"/>
          <p:cNvSpPr>
            <a:spLocks noGrp="1"/>
          </p:cNvSpPr>
          <p:nvPr>
            <p:ph type="ftr" sz="quarter" idx="11"/>
          </p:nvPr>
        </p:nvSpPr>
        <p:spPr/>
        <p:txBody>
          <a:bodyPr/>
          <a:lstStyle/>
          <a:p>
            <a:r>
              <a:rPr lang="fr-FR" smtClean="0"/>
              <a:t>Prof.D.Ilangovan, HD Commerce, AU                                 18-04-2020</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EE72082-EB82-483F-9048-2F9BBE80EF92}" type="datetime1">
              <a:rPr lang="en-US" smtClean="0"/>
              <a:t>18-Apr-20</a:t>
            </a:fld>
            <a:endParaRPr lang="en-US"/>
          </a:p>
        </p:txBody>
      </p:sp>
      <p:sp>
        <p:nvSpPr>
          <p:cNvPr id="29" name="Footer Placeholder 28"/>
          <p:cNvSpPr>
            <a:spLocks noGrp="1"/>
          </p:cNvSpPr>
          <p:nvPr>
            <p:ph type="ftr" sz="quarter" idx="11"/>
          </p:nvPr>
        </p:nvSpPr>
        <p:spPr/>
        <p:txBody>
          <a:bodyPr/>
          <a:lstStyle/>
          <a:p>
            <a:r>
              <a:rPr lang="fr-FR" smtClean="0"/>
              <a:t>Prof.D.Ilangovan, HD Commerce, AU                                 18-04-2020</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267BC2D-CB1F-43B0-A5D7-C2CEA74554DF}" type="datetime1">
              <a:rPr lang="en-US" smtClean="0"/>
              <a:t>18-Apr-20</a:t>
            </a:fld>
            <a:endParaRPr lang="en-US"/>
          </a:p>
        </p:txBody>
      </p:sp>
      <p:sp>
        <p:nvSpPr>
          <p:cNvPr id="5" name="Footer Placeholder 4"/>
          <p:cNvSpPr>
            <a:spLocks noGrp="1"/>
          </p:cNvSpPr>
          <p:nvPr>
            <p:ph type="ftr" sz="quarter" idx="11"/>
          </p:nvPr>
        </p:nvSpPr>
        <p:spPr/>
        <p:txBody>
          <a:bodyPr/>
          <a:lstStyle/>
          <a:p>
            <a:r>
              <a:rPr lang="fr-FR" smtClean="0"/>
              <a:t>Prof.D.Ilangovan, HD Commerce, AU                                 18-04-2020</a:t>
            </a:r>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FFB089E-5B8C-4E4C-9648-515E2A0FA0F8}" type="datetime1">
              <a:rPr lang="en-US" smtClean="0"/>
              <a:t>18-Apr-20</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fr-FR" smtClean="0"/>
              <a:t>Prof.D.Ilangovan, HD Commerce, AU                                 18-04-2020</a:t>
            </a: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en.wikipedia.org/wiki/File:PAPER_BASED_WORK.jp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743200"/>
            <a:ext cx="8839200" cy="3428999"/>
          </a:xfrm>
        </p:spPr>
        <p:txBody>
          <a:bodyPr>
            <a:normAutofit/>
          </a:bodyPr>
          <a:lstStyle/>
          <a:p>
            <a:pPr algn="ctr"/>
            <a:r>
              <a:rPr lang="en-US" sz="5400" dirty="0" smtClean="0">
                <a:solidFill>
                  <a:srgbClr val="FF0000"/>
                </a:solidFill>
              </a:rPr>
              <a:t>MODERN TRENDS IN </a:t>
            </a:r>
            <a:br>
              <a:rPr lang="en-US" sz="5400" dirty="0" smtClean="0">
                <a:solidFill>
                  <a:srgbClr val="FF0000"/>
                </a:solidFill>
              </a:rPr>
            </a:br>
            <a:r>
              <a:rPr lang="en-US" sz="5400" dirty="0" smtClean="0">
                <a:solidFill>
                  <a:srgbClr val="FF0000"/>
                </a:solidFill>
              </a:rPr>
              <a:t>INDIAN BANKING SECTOR</a:t>
            </a:r>
            <a:r>
              <a:rPr lang="en-US" sz="5400" dirty="0" smtClean="0"/>
              <a:t/>
            </a:r>
            <a:br>
              <a:rPr lang="en-US" sz="5400" dirty="0" smtClean="0"/>
            </a:br>
            <a:r>
              <a:rPr lang="en-US" sz="1400" dirty="0" smtClean="0"/>
              <a:t>BY</a:t>
            </a:r>
            <a:br>
              <a:rPr lang="en-US" sz="1400" dirty="0" smtClean="0"/>
            </a:br>
            <a:r>
              <a:rPr lang="en-US" sz="2000" dirty="0" smtClean="0">
                <a:solidFill>
                  <a:srgbClr val="00B050"/>
                </a:solidFill>
              </a:rPr>
              <a:t>DR. D. ILANGOVAN, M.COM., PH.D.</a:t>
            </a:r>
            <a:br>
              <a:rPr lang="en-US" sz="2000" dirty="0" smtClean="0">
                <a:solidFill>
                  <a:srgbClr val="00B050"/>
                </a:solidFill>
              </a:rPr>
            </a:br>
            <a:r>
              <a:rPr lang="en-US" sz="2000" dirty="0" smtClean="0">
                <a:solidFill>
                  <a:srgbClr val="00B050"/>
                </a:solidFill>
              </a:rPr>
              <a:t>PROFESSOR, DEPARTMENT OF COMMERCE,</a:t>
            </a:r>
            <a:br>
              <a:rPr lang="en-US" sz="2000" dirty="0" smtClean="0">
                <a:solidFill>
                  <a:srgbClr val="00B050"/>
                </a:solidFill>
              </a:rPr>
            </a:br>
            <a:r>
              <a:rPr lang="en-US" sz="2000" dirty="0" smtClean="0">
                <a:solidFill>
                  <a:srgbClr val="00B050"/>
                </a:solidFill>
              </a:rPr>
              <a:t>ANNAMALAI UNIVERSITY, ANNAMALAINAGAR-608 002</a:t>
            </a:r>
            <a:r>
              <a:rPr lang="en-US" sz="2000" dirty="0" smtClean="0"/>
              <a:t/>
            </a:r>
            <a:br>
              <a:rPr lang="en-US" sz="2000" dirty="0" smtClean="0"/>
            </a:br>
            <a:r>
              <a:rPr lang="en-US" sz="2000" dirty="0" smtClean="0">
                <a:solidFill>
                  <a:srgbClr val="0070C0"/>
                </a:solidFill>
              </a:rPr>
              <a:t>MOB: 09443738926    Email: </a:t>
            </a:r>
            <a:r>
              <a:rPr lang="en-US" sz="2000" cap="none" dirty="0" smtClean="0">
                <a:solidFill>
                  <a:srgbClr val="0070C0"/>
                </a:solidFill>
              </a:rPr>
              <a:t>DIL2691@YAHOO.CO.IN</a:t>
            </a:r>
            <a:endParaRPr lang="en-US" sz="5400" cap="none" dirty="0">
              <a:solidFill>
                <a:srgbClr val="0070C0"/>
              </a:solidFill>
            </a:endParaRPr>
          </a:p>
        </p:txBody>
      </p:sp>
      <p:sp>
        <p:nvSpPr>
          <p:cNvPr id="3" name="Subtitle 2"/>
          <p:cNvSpPr>
            <a:spLocks noGrp="1"/>
          </p:cNvSpPr>
          <p:nvPr>
            <p:ph type="subTitle" idx="1"/>
          </p:nvPr>
        </p:nvSpPr>
        <p:spPr>
          <a:xfrm>
            <a:off x="0" y="304800"/>
            <a:ext cx="9144000" cy="2362200"/>
          </a:xfrm>
        </p:spPr>
        <p:txBody>
          <a:bodyPr>
            <a:normAutofit lnSpcReduction="10000"/>
          </a:bodyPr>
          <a:lstStyle/>
          <a:p>
            <a:pPr algn="ctr"/>
            <a:r>
              <a:rPr lang="en-US" sz="4800" dirty="0" smtClean="0">
                <a:solidFill>
                  <a:srgbClr val="7030A0"/>
                </a:solidFill>
                <a:latin typeface="Bauhaus 93" pitchFamily="82" charset="0"/>
              </a:rPr>
              <a:t>ANNAMALAI UNIVERSITY</a:t>
            </a:r>
            <a:r>
              <a:rPr lang="en-US" sz="4800" dirty="0" smtClean="0">
                <a:solidFill>
                  <a:srgbClr val="7030A0"/>
                </a:solidFill>
                <a:latin typeface="Bauhaus 93" pitchFamily="82" charset="0"/>
              </a:rPr>
              <a:t> </a:t>
            </a:r>
            <a:endParaRPr lang="en-US" sz="4800" dirty="0" smtClean="0">
              <a:solidFill>
                <a:srgbClr val="7030A0"/>
              </a:solidFill>
              <a:latin typeface="Bauhaus 93" pitchFamily="82" charset="0"/>
            </a:endParaRPr>
          </a:p>
          <a:p>
            <a:pPr algn="ctr"/>
            <a:r>
              <a:rPr lang="en-US" sz="4800" dirty="0" smtClean="0">
                <a:solidFill>
                  <a:srgbClr val="00B0F0"/>
                </a:solidFill>
                <a:latin typeface="Bauhaus 93" pitchFamily="82" charset="0"/>
              </a:rPr>
              <a:t>DEPARTMENT OF COMMERCE</a:t>
            </a:r>
          </a:p>
          <a:p>
            <a:pPr algn="ctr"/>
            <a:r>
              <a:rPr lang="en-US" sz="4800" dirty="0" smtClean="0">
                <a:solidFill>
                  <a:srgbClr val="C00000"/>
                </a:solidFill>
                <a:latin typeface="Bauhaus 93" pitchFamily="82" charset="0"/>
              </a:rPr>
              <a:t>WELCOME PARTICIPANTS</a:t>
            </a:r>
            <a:endParaRPr lang="en-US" sz="4800" dirty="0">
              <a:solidFill>
                <a:srgbClr val="C00000"/>
              </a:solidFill>
              <a:latin typeface="Bauhaus 93" pitchFamily="82" charset="0"/>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C00000"/>
                </a:solidFill>
              </a:rPr>
              <a:t>Credit cards</a:t>
            </a:r>
            <a:endParaRPr lang="en-US" dirty="0">
              <a:solidFill>
                <a:srgbClr val="C00000"/>
              </a:solidFill>
            </a:endParaRPr>
          </a:p>
        </p:txBody>
      </p:sp>
      <p:sp>
        <p:nvSpPr>
          <p:cNvPr id="3" name="Content Placeholder 2"/>
          <p:cNvSpPr>
            <a:spLocks noGrp="1"/>
          </p:cNvSpPr>
          <p:nvPr>
            <p:ph idx="1"/>
          </p:nvPr>
        </p:nvSpPr>
        <p:spPr/>
        <p:txBody>
          <a:bodyPr>
            <a:normAutofit fontScale="77500" lnSpcReduction="20000"/>
          </a:bodyPr>
          <a:lstStyle/>
          <a:p>
            <a:r>
              <a:rPr lang="en-US" dirty="0" smtClean="0">
                <a:solidFill>
                  <a:srgbClr val="002060"/>
                </a:solidFill>
                <a:latin typeface="Comic Sans MS" pitchFamily="66" charset="0"/>
              </a:rPr>
              <a:t>Credit Cards</a:t>
            </a:r>
            <a:r>
              <a:rPr lang="en-US" baseline="30000" dirty="0" smtClean="0">
                <a:solidFill>
                  <a:srgbClr val="002060"/>
                </a:solidFill>
                <a:latin typeface="Comic Sans MS" pitchFamily="66" charset="0"/>
              </a:rPr>
              <a:t> </a:t>
            </a:r>
            <a:r>
              <a:rPr lang="en-US" dirty="0" smtClean="0">
                <a:solidFill>
                  <a:srgbClr val="002060"/>
                </a:solidFill>
                <a:latin typeface="Comic Sans MS" pitchFamily="66" charset="0"/>
              </a:rPr>
              <a:t>are a mode of easy payment where the person pays by taking short term loans from banks by using his card. Credit cards charge interest and are primarily used for short-term financing. </a:t>
            </a:r>
          </a:p>
          <a:p>
            <a:r>
              <a:rPr lang="en-US" dirty="0" smtClean="0">
                <a:solidFill>
                  <a:srgbClr val="002060"/>
                </a:solidFill>
                <a:latin typeface="Comic Sans MS" pitchFamily="66" charset="0"/>
              </a:rPr>
              <a:t>Most of the stores allow payment of goods and services through credit cards. Because of their wide spread acceptance, credit cards are one of the most popular forms of payment for consumer goods and services in India. </a:t>
            </a:r>
          </a:p>
          <a:p>
            <a:r>
              <a:rPr lang="en-US" dirty="0" smtClean="0">
                <a:solidFill>
                  <a:srgbClr val="002060"/>
                </a:solidFill>
                <a:latin typeface="Comic Sans MS" pitchFamily="66" charset="0"/>
              </a:rPr>
              <a:t>The amount of interest charged depends on the bank from which credit card is taken.</a:t>
            </a:r>
            <a:br>
              <a:rPr lang="en-US" dirty="0" smtClean="0">
                <a:solidFill>
                  <a:srgbClr val="002060"/>
                </a:solidFill>
                <a:latin typeface="Comic Sans MS" pitchFamily="66" charset="0"/>
              </a:rPr>
            </a:br>
            <a:endParaRPr lang="en-US" dirty="0">
              <a:solidFill>
                <a:srgbClr val="002060"/>
              </a:solidFill>
              <a:latin typeface="Comic Sans MS" pitchFamily="66"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
        <p:nvSpPr>
          <p:cNvPr id="5" name="Footer Placeholder 4"/>
          <p:cNvSpPr>
            <a:spLocks noGrp="1"/>
          </p:cNvSpPr>
          <p:nvPr>
            <p:ph type="ftr" sz="quarter" idx="11"/>
          </p:nvPr>
        </p:nvSpPr>
        <p:spPr/>
        <p:txBody>
          <a:bodyPr/>
          <a:lstStyle/>
          <a:p>
            <a:r>
              <a:rPr lang="fr-FR" smtClean="0"/>
              <a:t>Prof.D.Ilangovan, HD Commerce, AU                                 18-04-2020</a:t>
            </a:r>
            <a:endParaRPr lang="en-US"/>
          </a:p>
        </p:txBody>
      </p:sp>
    </p:spTree>
  </p:cSld>
  <p:clrMapOvr>
    <a:masterClrMapping/>
  </p:clrMapOvr>
  <p:transition>
    <p:wheel spokes="2"/>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C00000"/>
                </a:solidFill>
              </a:rPr>
              <a:t>Smart cards</a:t>
            </a:r>
            <a:endParaRPr lang="en-US" dirty="0">
              <a:solidFill>
                <a:srgbClr val="C00000"/>
              </a:solidFill>
            </a:endParaRPr>
          </a:p>
        </p:txBody>
      </p:sp>
      <p:sp>
        <p:nvSpPr>
          <p:cNvPr id="3" name="Content Placeholder 2"/>
          <p:cNvSpPr>
            <a:spLocks noGrp="1"/>
          </p:cNvSpPr>
          <p:nvPr>
            <p:ph idx="1"/>
          </p:nvPr>
        </p:nvSpPr>
        <p:spPr/>
        <p:txBody>
          <a:bodyPr>
            <a:normAutofit fontScale="85000" lnSpcReduction="20000"/>
          </a:bodyPr>
          <a:lstStyle/>
          <a:p>
            <a:r>
              <a:rPr lang="en-US" dirty="0" smtClean="0">
                <a:solidFill>
                  <a:srgbClr val="00B0F0"/>
                </a:solidFill>
                <a:latin typeface="Comic Sans MS" pitchFamily="66" charset="0"/>
              </a:rPr>
              <a:t>They are like credit cards with implanted computer chips in them. The computer chip will store sensitive data and processes them. They are of three types:</a:t>
            </a:r>
          </a:p>
          <a:p>
            <a:pPr lvl="0"/>
            <a:r>
              <a:rPr lang="en-US" dirty="0" smtClean="0">
                <a:solidFill>
                  <a:srgbClr val="00B0F0"/>
                </a:solidFill>
                <a:latin typeface="Comic Sans MS" pitchFamily="66" charset="0"/>
              </a:rPr>
              <a:t>Memory card</a:t>
            </a:r>
          </a:p>
          <a:p>
            <a:pPr lvl="0"/>
            <a:r>
              <a:rPr lang="en-US" dirty="0" smtClean="0">
                <a:solidFill>
                  <a:srgbClr val="00B0F0"/>
                </a:solidFill>
                <a:latin typeface="Comic Sans MS" pitchFamily="66" charset="0"/>
              </a:rPr>
              <a:t>Intelligent Card</a:t>
            </a:r>
          </a:p>
          <a:p>
            <a:pPr lvl="0"/>
            <a:r>
              <a:rPr lang="en-US" dirty="0" smtClean="0">
                <a:solidFill>
                  <a:srgbClr val="00B0F0"/>
                </a:solidFill>
                <a:latin typeface="Comic Sans MS" pitchFamily="66" charset="0"/>
              </a:rPr>
              <a:t>Hybrid Card</a:t>
            </a:r>
          </a:p>
          <a:p>
            <a:r>
              <a:rPr lang="en-US" dirty="0" smtClean="0">
                <a:solidFill>
                  <a:srgbClr val="00B0F0"/>
                </a:solidFill>
                <a:latin typeface="Comic Sans MS" pitchFamily="66" charset="0"/>
              </a:rPr>
              <a:t>The smart cards are to be inserted in a smart card reader which encodes it. Then the inbuilt security keys like PIN &amp; 3D passwords are to be given. Its uses have doubled in India after 2004-05</a:t>
            </a:r>
            <a:endParaRPr lang="en-US" dirty="0">
              <a:solidFill>
                <a:srgbClr val="00B0F0"/>
              </a:solidFill>
              <a:latin typeface="Comic Sans MS" pitchFamily="66"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
        <p:nvSpPr>
          <p:cNvPr id="5" name="Footer Placeholder 4"/>
          <p:cNvSpPr>
            <a:spLocks noGrp="1"/>
          </p:cNvSpPr>
          <p:nvPr>
            <p:ph type="ftr" sz="quarter" idx="11"/>
          </p:nvPr>
        </p:nvSpPr>
        <p:spPr/>
        <p:txBody>
          <a:bodyPr/>
          <a:lstStyle/>
          <a:p>
            <a:r>
              <a:rPr lang="fr-FR" smtClean="0"/>
              <a:t>Prof.D.Ilangovan, HD Commerce, AU                                 18-04-2020</a:t>
            </a:r>
            <a:endParaRPr lang="en-US"/>
          </a:p>
        </p:txBody>
      </p:sp>
    </p:spTree>
  </p:cSld>
  <p:clrMapOvr>
    <a:masterClrMapping/>
  </p:clrMapOvr>
  <p:transition>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C00000"/>
                </a:solidFill>
              </a:rPr>
              <a:t>Electronic fund transfer</a:t>
            </a:r>
            <a:endParaRPr lang="en-US" dirty="0">
              <a:solidFill>
                <a:srgbClr val="C00000"/>
              </a:solidFill>
            </a:endParaRPr>
          </a:p>
        </p:txBody>
      </p:sp>
      <p:sp>
        <p:nvSpPr>
          <p:cNvPr id="3" name="Content Placeholder 2"/>
          <p:cNvSpPr>
            <a:spLocks noGrp="1"/>
          </p:cNvSpPr>
          <p:nvPr>
            <p:ph idx="1"/>
          </p:nvPr>
        </p:nvSpPr>
        <p:spPr/>
        <p:txBody>
          <a:bodyPr>
            <a:normAutofit fontScale="77500" lnSpcReduction="20000"/>
          </a:bodyPr>
          <a:lstStyle/>
          <a:p>
            <a:r>
              <a:rPr lang="en-US" dirty="0" smtClean="0">
                <a:solidFill>
                  <a:srgbClr val="00B050"/>
                </a:solidFill>
                <a:latin typeface="Comic Sans MS" pitchFamily="66" charset="0"/>
              </a:rPr>
              <a:t>EFT helps the banks to provide better customer service. It reduces the work of both customers and banks by reducing the cost of drafts and mail transfer. The electronic credit clearing service helps to credit the dividends directly to the shareholders without using the cheques and other paper works. The major advantages of the EFT are :</a:t>
            </a:r>
          </a:p>
          <a:p>
            <a:pPr lvl="0"/>
            <a:r>
              <a:rPr lang="en-US" dirty="0" smtClean="0">
                <a:solidFill>
                  <a:srgbClr val="00B050"/>
                </a:solidFill>
                <a:latin typeface="Comic Sans MS" pitchFamily="66" charset="0"/>
              </a:rPr>
              <a:t>Printing of the MICR cheques are reduced.</a:t>
            </a:r>
          </a:p>
          <a:p>
            <a:pPr lvl="0"/>
            <a:r>
              <a:rPr lang="en-US" dirty="0" smtClean="0">
                <a:solidFill>
                  <a:srgbClr val="00B050"/>
                </a:solidFill>
                <a:latin typeface="Comic Sans MS" pitchFamily="66" charset="0"/>
              </a:rPr>
              <a:t>Postal delays and other time consuming ways of transferring money are avoided.</a:t>
            </a:r>
          </a:p>
          <a:p>
            <a:pPr lvl="0"/>
            <a:r>
              <a:rPr lang="en-US" dirty="0" smtClean="0">
                <a:solidFill>
                  <a:srgbClr val="00B050"/>
                </a:solidFill>
                <a:latin typeface="Comic Sans MS" pitchFamily="66" charset="0"/>
              </a:rPr>
              <a:t>Loss of the paper instruments like demand draft, bonds, cheques are avoided.</a:t>
            </a:r>
          </a:p>
          <a:p>
            <a:pPr lvl="0"/>
            <a:r>
              <a:rPr lang="en-US" dirty="0" smtClean="0">
                <a:solidFill>
                  <a:srgbClr val="00B050"/>
                </a:solidFill>
                <a:latin typeface="Comic Sans MS" pitchFamily="66" charset="0"/>
              </a:rPr>
              <a:t>Reducing burden of the clearing system</a:t>
            </a:r>
            <a:r>
              <a:rPr lang="en-US" dirty="0" smtClean="0"/>
              <a:t>.</a:t>
            </a:r>
          </a:p>
          <a:p>
            <a:pPr lvl="0"/>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
        <p:nvSpPr>
          <p:cNvPr id="5" name="Footer Placeholder 4"/>
          <p:cNvSpPr>
            <a:spLocks noGrp="1"/>
          </p:cNvSpPr>
          <p:nvPr>
            <p:ph type="ftr" sz="quarter" idx="11"/>
          </p:nvPr>
        </p:nvSpPr>
        <p:spPr/>
        <p:txBody>
          <a:bodyPr/>
          <a:lstStyle/>
          <a:p>
            <a:r>
              <a:rPr lang="fr-FR" smtClean="0"/>
              <a:t>Prof.D.Ilangovan, HD Commerce, AU                                 18-04-2020</a:t>
            </a:r>
            <a:endParaRPr lang="en-US"/>
          </a:p>
        </p:txBody>
      </p:sp>
    </p:spTree>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C00000"/>
                </a:solidFill>
              </a:rPr>
              <a:t>Micro ink character recognition</a:t>
            </a:r>
            <a:endParaRPr lang="en-US" dirty="0">
              <a:solidFill>
                <a:srgbClr val="C00000"/>
              </a:solidFill>
            </a:endParaRPr>
          </a:p>
        </p:txBody>
      </p:sp>
      <p:sp>
        <p:nvSpPr>
          <p:cNvPr id="3" name="Content Placeholder 2"/>
          <p:cNvSpPr>
            <a:spLocks noGrp="1"/>
          </p:cNvSpPr>
          <p:nvPr>
            <p:ph idx="1"/>
          </p:nvPr>
        </p:nvSpPr>
        <p:spPr/>
        <p:txBody>
          <a:bodyPr>
            <a:normAutofit fontScale="85000" lnSpcReduction="20000"/>
          </a:bodyPr>
          <a:lstStyle/>
          <a:p>
            <a:r>
              <a:rPr lang="en-US" dirty="0" smtClean="0">
                <a:solidFill>
                  <a:srgbClr val="FF0000"/>
                </a:solidFill>
                <a:latin typeface="Comic Sans MS" pitchFamily="66" charset="0"/>
              </a:rPr>
              <a:t>It is a character recognition system that uses special ink and characters. </a:t>
            </a:r>
          </a:p>
          <a:p>
            <a:r>
              <a:rPr lang="en-US" dirty="0" smtClean="0">
                <a:solidFill>
                  <a:srgbClr val="FF0000"/>
                </a:solidFill>
                <a:latin typeface="Comic Sans MS" pitchFamily="66" charset="0"/>
              </a:rPr>
              <a:t>Negotiable documents like cheques, money orders have special lines of numbers at the bottom which have special magnetic character.</a:t>
            </a:r>
          </a:p>
          <a:p>
            <a:r>
              <a:rPr lang="en-US" dirty="0" smtClean="0">
                <a:solidFill>
                  <a:srgbClr val="FF0000"/>
                </a:solidFill>
                <a:latin typeface="Comic Sans MS" pitchFamily="66" charset="0"/>
              </a:rPr>
              <a:t>To print Magnetic Ink need, you need a laser printer that accepts MICR toner. When number written in this ink is put in the machines, it magnetizes the ink and then translates it.</a:t>
            </a:r>
          </a:p>
          <a:p>
            <a:r>
              <a:rPr lang="en-US" dirty="0" smtClean="0">
                <a:solidFill>
                  <a:srgbClr val="FF0000"/>
                </a:solidFill>
                <a:latin typeface="Comic Sans MS" pitchFamily="66" charset="0"/>
              </a:rPr>
              <a:t>MICR provides a secure, high-speed method of scanning and processing information.</a:t>
            </a:r>
            <a:br>
              <a:rPr lang="en-US" dirty="0" smtClean="0">
                <a:solidFill>
                  <a:srgbClr val="FF0000"/>
                </a:solidFill>
                <a:latin typeface="Comic Sans MS" pitchFamily="66" charset="0"/>
              </a:rPr>
            </a:br>
            <a:endParaRPr lang="en-US" dirty="0">
              <a:solidFill>
                <a:srgbClr val="FF0000"/>
              </a:solidFill>
              <a:latin typeface="Comic Sans MS" pitchFamily="66"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
        <p:nvSpPr>
          <p:cNvPr id="5" name="Footer Placeholder 4"/>
          <p:cNvSpPr>
            <a:spLocks noGrp="1"/>
          </p:cNvSpPr>
          <p:nvPr>
            <p:ph type="ftr" sz="quarter" idx="11"/>
          </p:nvPr>
        </p:nvSpPr>
        <p:spPr/>
        <p:txBody>
          <a:bodyPr/>
          <a:lstStyle/>
          <a:p>
            <a:r>
              <a:rPr lang="fr-FR" smtClean="0"/>
              <a:t>Prof.D.Ilangovan, HD Commerce, AU                                 18-04-2020</a:t>
            </a:r>
            <a:endParaRPr lang="en-US"/>
          </a:p>
        </p:txBody>
      </p:sp>
    </p:spTree>
  </p:cSld>
  <p:clrMapOvr>
    <a:masterClrMapping/>
  </p:clrMapOvr>
  <p:transition>
    <p:check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FF0000"/>
                </a:solidFill>
              </a:rPr>
              <a:t>comparison of paper based transactions and electronic transactions of India </a:t>
            </a:r>
            <a:endParaRPr lang="en-US" dirty="0">
              <a:solidFill>
                <a:srgbClr val="FF0000"/>
              </a:solidFill>
            </a:endParaRPr>
          </a:p>
        </p:txBody>
      </p:sp>
      <p:pic>
        <p:nvPicPr>
          <p:cNvPr id="4" name="Content Placeholder 3" descr="http://upload.wikimedia.org/wikipedia/commons/thumb/c/c0/PAPER_BASED_WORK.jpg/220px-PAPER_BASED_WORK.jpg">
            <a:hlinkClick r:id="rId2"/>
          </p:cNvPr>
          <p:cNvPicPr>
            <a:picLocks noGrp="1"/>
          </p:cNvPicPr>
          <p:nvPr>
            <p:ph idx="1"/>
          </p:nvPr>
        </p:nvPicPr>
        <p:blipFill>
          <a:blip r:embed="rId3"/>
          <a:srcRect/>
          <a:stretch>
            <a:fillRect/>
          </a:stretch>
        </p:blipFill>
        <p:spPr bwMode="auto">
          <a:xfrm>
            <a:off x="381000" y="1295400"/>
            <a:ext cx="8458200" cy="4876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sp>
        <p:nvSpPr>
          <p:cNvPr id="6" name="Footer Placeholder 5"/>
          <p:cNvSpPr>
            <a:spLocks noGrp="1"/>
          </p:cNvSpPr>
          <p:nvPr>
            <p:ph type="ftr" sz="quarter" idx="11"/>
          </p:nvPr>
        </p:nvSpPr>
        <p:spPr/>
        <p:txBody>
          <a:bodyPr/>
          <a:lstStyle/>
          <a:p>
            <a:r>
              <a:rPr lang="fr-FR" smtClean="0"/>
              <a:t>Prof.D.Ilangovan, HD Commerce, AU                                 18-04-2020</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BIO-METRIC IDENTITY</a:t>
            </a:r>
            <a:endParaRPr lang="en-US" dirty="0">
              <a:solidFill>
                <a:srgbClr val="FF0000"/>
              </a:solidFill>
            </a:endParaRPr>
          </a:p>
        </p:txBody>
      </p:sp>
      <p:sp>
        <p:nvSpPr>
          <p:cNvPr id="3" name="Content Placeholder 2"/>
          <p:cNvSpPr>
            <a:spLocks noGrp="1"/>
          </p:cNvSpPr>
          <p:nvPr>
            <p:ph sz="half" idx="1"/>
          </p:nvPr>
        </p:nvSpPr>
        <p:spPr>
          <a:xfrm>
            <a:off x="304800" y="1371600"/>
            <a:ext cx="4191000" cy="5486400"/>
          </a:xfrm>
        </p:spPr>
        <p:txBody>
          <a:bodyPr>
            <a:normAutofit fontScale="62500" lnSpcReduction="20000"/>
          </a:bodyPr>
          <a:lstStyle/>
          <a:p>
            <a:endParaRPr lang="en-US" dirty="0" smtClean="0"/>
          </a:p>
          <a:p>
            <a:r>
              <a:rPr lang="en-US" b="1" dirty="0" smtClean="0">
                <a:solidFill>
                  <a:srgbClr val="7030A0"/>
                </a:solidFill>
                <a:latin typeface="Comic Sans MS" pitchFamily="66" charset="0"/>
              </a:rPr>
              <a:t>Biometric Identifications Systems consist of a reader or scanning device, software that converts the scanned information into digital form, and, wherever the data is to be analyzed, a database that stores the biometric data for comparison with entered biometric data. </a:t>
            </a:r>
          </a:p>
          <a:p>
            <a:r>
              <a:rPr lang="en-US" b="1" dirty="0" smtClean="0">
                <a:solidFill>
                  <a:srgbClr val="7030A0"/>
                </a:solidFill>
                <a:latin typeface="Comic Sans MS" pitchFamily="66" charset="0"/>
              </a:rPr>
              <a:t>Emerging biometrical methods of identification include fingerprints, retinal and iris scans, hand geometry, facial feature recognition, ear shape, body odour, brain fingerprinting, signature dynamics, voice verification, and computer keystroke dynamics </a:t>
            </a:r>
          </a:p>
          <a:p>
            <a:r>
              <a:rPr lang="en-US" b="1" dirty="0" smtClean="0">
                <a:solidFill>
                  <a:srgbClr val="7030A0"/>
                </a:solidFill>
                <a:latin typeface="Comic Sans MS" pitchFamily="66" charset="0"/>
              </a:rPr>
              <a:t>Many banks started introducing this identity method in ATMs</a:t>
            </a:r>
          </a:p>
        </p:txBody>
      </p:sp>
      <p:pic>
        <p:nvPicPr>
          <p:cNvPr id="1026" name="Picture 2"/>
          <p:cNvPicPr>
            <a:picLocks noGrp="1" noChangeAspect="1" noChangeArrowheads="1"/>
          </p:cNvPicPr>
          <p:nvPr>
            <p:ph sz="half" idx="2"/>
          </p:nvPr>
        </p:nvPicPr>
        <p:blipFill>
          <a:blip r:embed="rId2"/>
          <a:srcRect/>
          <a:stretch>
            <a:fillRect/>
          </a:stretch>
        </p:blipFill>
        <p:spPr bwMode="auto">
          <a:xfrm>
            <a:off x="4572000" y="1905000"/>
            <a:ext cx="4191000" cy="41910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a:p>
        </p:txBody>
      </p:sp>
      <p:sp>
        <p:nvSpPr>
          <p:cNvPr id="6" name="Footer Placeholder 5"/>
          <p:cNvSpPr>
            <a:spLocks noGrp="1"/>
          </p:cNvSpPr>
          <p:nvPr>
            <p:ph type="ftr" sz="quarter" idx="11"/>
          </p:nvPr>
        </p:nvSpPr>
        <p:spPr/>
        <p:txBody>
          <a:bodyPr/>
          <a:lstStyle/>
          <a:p>
            <a:r>
              <a:rPr lang="fr-FR" smtClean="0"/>
              <a:t>Prof.D.Ilangovan, HD Commerce, AU                                 18-04-2020</a:t>
            </a:r>
            <a:endParaRPr lang="en-US"/>
          </a:p>
        </p:txBody>
      </p:sp>
    </p:spTree>
  </p:cSld>
  <p:clrMapOvr>
    <a:masterClrMapping/>
  </p:clrMapOvr>
  <p:transition>
    <p:pull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990600"/>
          </a:xfrm>
        </p:spPr>
        <p:txBody>
          <a:bodyPr>
            <a:normAutofit fontScale="90000"/>
          </a:bodyPr>
          <a:lstStyle/>
          <a:p>
            <a:pPr algn="ctr"/>
            <a:r>
              <a:rPr lang="en-US" b="1" dirty="0" smtClean="0">
                <a:solidFill>
                  <a:srgbClr val="FF0000"/>
                </a:solidFill>
              </a:rPr>
              <a:t>Product management and</a:t>
            </a:r>
            <a:br>
              <a:rPr lang="en-US" b="1" dirty="0" smtClean="0">
                <a:solidFill>
                  <a:srgbClr val="FF0000"/>
                </a:solidFill>
              </a:rPr>
            </a:br>
            <a:r>
              <a:rPr lang="en-US" b="1" dirty="0" smtClean="0">
                <a:solidFill>
                  <a:srgbClr val="FF0000"/>
                </a:solidFill>
              </a:rPr>
              <a:t> financial services – Old and new</a:t>
            </a:r>
            <a:endParaRPr lang="en-US" dirty="0">
              <a:solidFill>
                <a:srgbClr val="FF0000"/>
              </a:solidFill>
            </a:endParaRPr>
          </a:p>
        </p:txBody>
      </p:sp>
      <p:sp>
        <p:nvSpPr>
          <p:cNvPr id="3" name="Content Placeholder 2"/>
          <p:cNvSpPr>
            <a:spLocks noGrp="1"/>
          </p:cNvSpPr>
          <p:nvPr>
            <p:ph idx="1"/>
          </p:nvPr>
        </p:nvSpPr>
        <p:spPr/>
        <p:txBody>
          <a:bodyPr>
            <a:normAutofit fontScale="62500" lnSpcReduction="20000"/>
          </a:bodyPr>
          <a:lstStyle/>
          <a:p>
            <a:r>
              <a:rPr lang="en-US" b="1" dirty="0" smtClean="0">
                <a:solidFill>
                  <a:srgbClr val="0070C0"/>
                </a:solidFill>
                <a:latin typeface="Comic Sans MS" pitchFamily="66" charset="0"/>
              </a:rPr>
              <a:t>Confined marketplace</a:t>
            </a:r>
          </a:p>
          <a:p>
            <a:r>
              <a:rPr lang="en-US" b="1" dirty="0" smtClean="0">
                <a:solidFill>
                  <a:srgbClr val="0070C0"/>
                </a:solidFill>
                <a:latin typeface="Comic Sans MS" pitchFamily="66" charset="0"/>
              </a:rPr>
              <a:t>Unlimited market space</a:t>
            </a:r>
          </a:p>
          <a:p>
            <a:r>
              <a:rPr lang="en-US" b="1" dirty="0" smtClean="0">
                <a:solidFill>
                  <a:srgbClr val="0070C0"/>
                </a:solidFill>
                <a:latin typeface="Comic Sans MS" pitchFamily="66" charset="0"/>
              </a:rPr>
              <a:t>Competition between banks</a:t>
            </a:r>
          </a:p>
          <a:p>
            <a:r>
              <a:rPr lang="en-US" b="1" dirty="0" smtClean="0">
                <a:solidFill>
                  <a:srgbClr val="0070C0"/>
                </a:solidFill>
                <a:latin typeface="Comic Sans MS" pitchFamily="66" charset="0"/>
              </a:rPr>
              <a:t>Competition from brands</a:t>
            </a:r>
          </a:p>
          <a:p>
            <a:r>
              <a:rPr lang="en-US" b="1" dirty="0" smtClean="0">
                <a:solidFill>
                  <a:srgbClr val="0070C0"/>
                </a:solidFill>
                <a:latin typeface="Comic Sans MS" pitchFamily="66" charset="0"/>
              </a:rPr>
              <a:t>Limited product line</a:t>
            </a:r>
          </a:p>
          <a:p>
            <a:r>
              <a:rPr lang="en-US" b="1" dirty="0" smtClean="0">
                <a:solidFill>
                  <a:srgbClr val="0070C0"/>
                </a:solidFill>
                <a:latin typeface="Comic Sans MS" pitchFamily="66" charset="0"/>
              </a:rPr>
              <a:t>Extensive product breadth</a:t>
            </a:r>
          </a:p>
          <a:p>
            <a:r>
              <a:rPr lang="en-US" b="1" dirty="0" smtClean="0">
                <a:solidFill>
                  <a:srgbClr val="0070C0"/>
                </a:solidFill>
                <a:latin typeface="Comic Sans MS" pitchFamily="66" charset="0"/>
              </a:rPr>
              <a:t>One-size-fits-all product</a:t>
            </a:r>
          </a:p>
          <a:p>
            <a:r>
              <a:rPr lang="en-US" b="1" dirty="0" smtClean="0">
                <a:solidFill>
                  <a:srgbClr val="0070C0"/>
                </a:solidFill>
                <a:latin typeface="Comic Sans MS" pitchFamily="66" charset="0"/>
              </a:rPr>
              <a:t>Customization and innovation</a:t>
            </a:r>
          </a:p>
          <a:p>
            <a:r>
              <a:rPr lang="en-US" b="1" dirty="0" smtClean="0">
                <a:solidFill>
                  <a:srgbClr val="0070C0"/>
                </a:solidFill>
                <a:latin typeface="Comic Sans MS" pitchFamily="66" charset="0"/>
              </a:rPr>
              <a:t>Branch-focused</a:t>
            </a:r>
          </a:p>
          <a:p>
            <a:r>
              <a:rPr lang="en-US" b="1" dirty="0" smtClean="0">
                <a:solidFill>
                  <a:srgbClr val="0070C0"/>
                </a:solidFill>
                <a:latin typeface="Comic Sans MS" pitchFamily="66" charset="0"/>
              </a:rPr>
              <a:t>e-Enabled, multi-channel players</a:t>
            </a:r>
          </a:p>
          <a:p>
            <a:r>
              <a:rPr lang="en-US" b="1" dirty="0" smtClean="0">
                <a:solidFill>
                  <a:srgbClr val="0070C0"/>
                </a:solidFill>
                <a:latin typeface="Comic Sans MS" pitchFamily="66" charset="0"/>
              </a:rPr>
              <a:t>Focus on business growth</a:t>
            </a:r>
          </a:p>
          <a:p>
            <a:r>
              <a:rPr lang="en-US" b="1" dirty="0" smtClean="0">
                <a:solidFill>
                  <a:srgbClr val="0070C0"/>
                </a:solidFill>
                <a:latin typeface="Comic Sans MS" pitchFamily="66" charset="0"/>
              </a:rPr>
              <a:t>Focus on revenue growth as well as cost-reduction</a:t>
            </a:r>
          </a:p>
          <a:p>
            <a:r>
              <a:rPr lang="en-US" b="1" dirty="0" smtClean="0">
                <a:solidFill>
                  <a:srgbClr val="0070C0"/>
                </a:solidFill>
                <a:latin typeface="Comic Sans MS" pitchFamily="66" charset="0"/>
              </a:rPr>
              <a:t>Revenues through margin</a:t>
            </a:r>
          </a:p>
          <a:p>
            <a:r>
              <a:rPr lang="en-US" b="1" dirty="0" smtClean="0">
                <a:solidFill>
                  <a:srgbClr val="0070C0"/>
                </a:solidFill>
                <a:latin typeface="Comic Sans MS" pitchFamily="66" charset="0"/>
              </a:rPr>
              <a:t>Revenue generated through fees and value-added services</a:t>
            </a:r>
            <a:endParaRPr lang="en-US" b="1" dirty="0">
              <a:solidFill>
                <a:srgbClr val="0070C0"/>
              </a:solidFill>
              <a:latin typeface="Comic Sans MS" pitchFamily="66"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
        <p:nvSpPr>
          <p:cNvPr id="5" name="Footer Placeholder 4"/>
          <p:cNvSpPr>
            <a:spLocks noGrp="1"/>
          </p:cNvSpPr>
          <p:nvPr>
            <p:ph type="ftr" sz="quarter" idx="11"/>
          </p:nvPr>
        </p:nvSpPr>
        <p:spPr/>
        <p:txBody>
          <a:bodyPr/>
          <a:lstStyle/>
          <a:p>
            <a:r>
              <a:rPr lang="fr-FR" smtClean="0"/>
              <a:t>Prof.D.Ilangovan, HD Commerce, AU                                 18-04-2020</a:t>
            </a:r>
            <a:endParaRPr lang="en-US"/>
          </a:p>
        </p:txBody>
      </p:sp>
    </p:spTree>
  </p:cSld>
  <p:clrMapOvr>
    <a:masterClrMapping/>
  </p:clrMapOvr>
  <p:transition>
    <p:wheel spokes="2"/>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1066800"/>
          </a:xfrm>
        </p:spPr>
        <p:txBody>
          <a:bodyPr>
            <a:normAutofit fontScale="90000"/>
          </a:bodyPr>
          <a:lstStyle/>
          <a:p>
            <a:pPr algn="ctr"/>
            <a:r>
              <a:rPr lang="en-US" b="1" dirty="0" smtClean="0">
                <a:solidFill>
                  <a:srgbClr val="FF0000"/>
                </a:solidFill>
              </a:rPr>
              <a:t>Outsourcing in Indian Banking </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solidFill>
                  <a:srgbClr val="7030A0"/>
                </a:solidFill>
                <a:latin typeface="Comic Sans MS" pitchFamily="66" charset="0"/>
              </a:rPr>
              <a:t>Globally, the banking and financial services sector has been at the forefront of the outsourcing movement. Third party service providers have also built greater processing and analytical capabilities and are able to handle more complex functions like financial modeling and equity research. </a:t>
            </a:r>
          </a:p>
          <a:p>
            <a:r>
              <a:rPr lang="en-US" b="1" dirty="0" smtClean="0">
                <a:solidFill>
                  <a:srgbClr val="7030A0"/>
                </a:solidFill>
                <a:latin typeface="Comic Sans MS" pitchFamily="66" charset="0"/>
              </a:rPr>
              <a:t>In contrast with global evolution of outsourcing, the Indian banking industry has been slower to outsource.</a:t>
            </a:r>
          </a:p>
          <a:p>
            <a:r>
              <a:rPr lang="en-US" b="1" dirty="0" smtClean="0">
                <a:solidFill>
                  <a:srgbClr val="7030A0"/>
                </a:solidFill>
                <a:latin typeface="Comic Sans MS" pitchFamily="66" charset="0"/>
              </a:rPr>
              <a:t>The Indian banking Industry is highly fragmented. There are banks ranging from small co-operative banks (presence limited to a few branches in a city) to large nationalized commercial banks like SBI with over 10,000 branches (one of the largest banking network in the world). </a:t>
            </a:r>
          </a:p>
          <a:p>
            <a:r>
              <a:rPr lang="en-US" b="1" dirty="0" smtClean="0">
                <a:solidFill>
                  <a:srgbClr val="7030A0"/>
                </a:solidFill>
                <a:latin typeface="Comic Sans MS" pitchFamily="66" charset="0"/>
              </a:rPr>
              <a:t>The Indian banking Industry is dominated by PSBs with 70% market share. Further, there are different issues that concern the Indian banks when outsourcing</a:t>
            </a:r>
            <a:r>
              <a:rPr lang="en-US" dirty="0" smtClean="0">
                <a:solidFill>
                  <a:srgbClr val="7030A0"/>
                </a:solidFill>
                <a:latin typeface="Comic Sans MS" pitchFamily="66" charset="0"/>
              </a:rPr>
              <a:t>.</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
        <p:nvSpPr>
          <p:cNvPr id="5" name="Footer Placeholder 4"/>
          <p:cNvSpPr>
            <a:spLocks noGrp="1"/>
          </p:cNvSpPr>
          <p:nvPr>
            <p:ph type="ftr" sz="quarter" idx="11"/>
          </p:nvPr>
        </p:nvSpPr>
        <p:spPr/>
        <p:txBody>
          <a:bodyPr/>
          <a:lstStyle/>
          <a:p>
            <a:r>
              <a:rPr lang="fr-FR" smtClean="0"/>
              <a:t>Prof.D.Ilangovan, HD Commerce, AU                                 18-04-2020</a:t>
            </a:r>
            <a:endParaRPr lang="en-US"/>
          </a:p>
        </p:txBody>
      </p:sp>
    </p:spTree>
  </p:cSld>
  <p:clrMapOvr>
    <a:masterClrMapping/>
  </p:clrMapOvr>
  <p:transition>
    <p:check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Text Placeholder 3"/>
          <p:cNvSpPr>
            <a:spLocks noGrp="1"/>
          </p:cNvSpPr>
          <p:nvPr>
            <p:ph type="body" sz="half" idx="2"/>
          </p:nvPr>
        </p:nvSpPr>
        <p:spPr>
          <a:xfrm>
            <a:off x="0" y="4876800"/>
            <a:ext cx="9144000" cy="1424768"/>
          </a:xfrm>
        </p:spPr>
        <p:txBody>
          <a:bodyPr>
            <a:noAutofit/>
          </a:bodyPr>
          <a:lstStyle/>
          <a:p>
            <a:r>
              <a:rPr lang="en-US" sz="8800" dirty="0" smtClean="0">
                <a:solidFill>
                  <a:srgbClr val="FF0000"/>
                </a:solidFill>
                <a:latin typeface="Comic Sans MS" pitchFamily="66" charset="0"/>
              </a:rPr>
              <a:t>THANK YOUALL</a:t>
            </a:r>
            <a:endParaRPr lang="en-US" sz="8800" dirty="0">
              <a:solidFill>
                <a:srgbClr val="FF0000"/>
              </a:solidFill>
              <a:latin typeface="Comic Sans MS" pitchFamily="66" charset="0"/>
            </a:endParaRPr>
          </a:p>
        </p:txBody>
      </p:sp>
      <p:pic>
        <p:nvPicPr>
          <p:cNvPr id="2050" name="Picture 2" descr="C:\Documents and Settings\Administrator\My Documents\Downloads\p.jpg"/>
          <p:cNvPicPr>
            <a:picLocks noGrp="1" noChangeAspect="1" noChangeArrowheads="1"/>
          </p:cNvPicPr>
          <p:nvPr>
            <p:ph type="pic" idx="1"/>
          </p:nvPr>
        </p:nvPicPr>
        <p:blipFill>
          <a:blip r:embed="rId2"/>
          <a:srcRect l="7031" r="7031"/>
          <a:stretch>
            <a:fillRect/>
          </a:stretch>
        </p:blipFill>
        <p:spPr bwMode="auto">
          <a:xfrm>
            <a:off x="0" y="533400"/>
            <a:ext cx="9144000" cy="3657600"/>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sp>
        <p:nvSpPr>
          <p:cNvPr id="6" name="Footer Placeholder 5"/>
          <p:cNvSpPr>
            <a:spLocks noGrp="1"/>
          </p:cNvSpPr>
          <p:nvPr>
            <p:ph type="ftr" sz="quarter" idx="11"/>
          </p:nvPr>
        </p:nvSpPr>
        <p:spPr/>
        <p:txBody>
          <a:bodyPr/>
          <a:lstStyle/>
          <a:p>
            <a:r>
              <a:rPr lang="fr-FR" smtClean="0"/>
              <a:t>Prof.D.Ilangovan, HD Commerce, AU                                 18-04-2020</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57200"/>
            <a:ext cx="8686800" cy="5486400"/>
          </a:xfrm>
        </p:spPr>
        <p:txBody>
          <a:bodyPr>
            <a:normAutofit/>
          </a:bodyPr>
          <a:lstStyle/>
          <a:p>
            <a:pPr algn="ctr"/>
            <a:r>
              <a:rPr lang="en-US" sz="8000" dirty="0" smtClean="0">
                <a:solidFill>
                  <a:srgbClr val="FF0000"/>
                </a:solidFill>
              </a:rPr>
              <a:t>WELCOME PARTICIPANTS</a:t>
            </a:r>
            <a:br>
              <a:rPr lang="en-US" sz="8000" dirty="0" smtClean="0">
                <a:solidFill>
                  <a:srgbClr val="FF0000"/>
                </a:solidFill>
              </a:rPr>
            </a:br>
            <a:r>
              <a:rPr lang="en-US" sz="3200" dirty="0" smtClean="0">
                <a:solidFill>
                  <a:srgbClr val="7030A0"/>
                </a:solidFill>
              </a:rPr>
              <a:t>TO THEME PRESENTATION  </a:t>
            </a:r>
            <a:br>
              <a:rPr lang="en-US" sz="3200" dirty="0" smtClean="0">
                <a:solidFill>
                  <a:srgbClr val="7030A0"/>
                </a:solidFill>
              </a:rPr>
            </a:br>
            <a:r>
              <a:rPr lang="en-US" sz="3200" dirty="0" smtClean="0">
                <a:solidFill>
                  <a:srgbClr val="7030A0"/>
                </a:solidFill>
              </a:rPr>
              <a:t>FOLLOWED BY GROUP DISCUSSION</a:t>
            </a:r>
            <a:endParaRPr lang="en-US" sz="8000" dirty="0">
              <a:solidFill>
                <a:srgbClr val="7030A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a:p>
        </p:txBody>
      </p:sp>
      <p:sp>
        <p:nvSpPr>
          <p:cNvPr id="4" name="Footer Placeholder 3"/>
          <p:cNvSpPr>
            <a:spLocks noGrp="1"/>
          </p:cNvSpPr>
          <p:nvPr>
            <p:ph type="ftr" sz="quarter" idx="11"/>
          </p:nvPr>
        </p:nvSpPr>
        <p:spPr/>
        <p:txBody>
          <a:bodyPr/>
          <a:lstStyle/>
          <a:p>
            <a:r>
              <a:rPr lang="fr-FR" smtClean="0"/>
              <a:t>Prof.D.Ilangovan, HD Commerce, AU                                 18-04-2020</a:t>
            </a:r>
            <a:endParaRPr lang="en-US"/>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C00000"/>
                </a:solidFill>
              </a:rPr>
              <a:t>INDIAN BANKING IN THE PAST</a:t>
            </a:r>
            <a:endParaRPr lang="en-US"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rgbClr val="0070C0"/>
                </a:solidFill>
                <a:latin typeface="Comic Sans MS" pitchFamily="66" charset="0"/>
              </a:rPr>
              <a:t>CLASS BANKING</a:t>
            </a:r>
          </a:p>
          <a:p>
            <a:r>
              <a:rPr lang="en-US" dirty="0" smtClean="0">
                <a:solidFill>
                  <a:srgbClr val="0070C0"/>
                </a:solidFill>
                <a:latin typeface="Comic Sans MS" pitchFamily="66" charset="0"/>
              </a:rPr>
              <a:t>LIMITED AND SELECTED SERVICES</a:t>
            </a:r>
          </a:p>
          <a:p>
            <a:r>
              <a:rPr lang="en-US" dirty="0" smtClean="0">
                <a:solidFill>
                  <a:srgbClr val="0070C0"/>
                </a:solidFill>
                <a:latin typeface="Comic Sans MS" pitchFamily="66" charset="0"/>
              </a:rPr>
              <a:t>VERY FEW BRANCHES</a:t>
            </a:r>
          </a:p>
          <a:p>
            <a:r>
              <a:rPr lang="en-US" dirty="0" smtClean="0">
                <a:solidFill>
                  <a:srgbClr val="0070C0"/>
                </a:solidFill>
                <a:latin typeface="Comic Sans MS" pitchFamily="66" charset="0"/>
              </a:rPr>
              <a:t>RARE VOLUNTARY SERVICES LIKE NYC</a:t>
            </a:r>
          </a:p>
          <a:p>
            <a:r>
              <a:rPr lang="en-US" dirty="0" smtClean="0">
                <a:solidFill>
                  <a:srgbClr val="0070C0"/>
                </a:solidFill>
                <a:latin typeface="Comic Sans MS" pitchFamily="66" charset="0"/>
              </a:rPr>
              <a:t>NO INTERNATIONAL CONTACTS AND SERVICES</a:t>
            </a:r>
          </a:p>
          <a:p>
            <a:r>
              <a:rPr lang="en-US" dirty="0" smtClean="0">
                <a:solidFill>
                  <a:srgbClr val="0070C0"/>
                </a:solidFill>
                <a:latin typeface="Comic Sans MS" pitchFamily="66" charset="0"/>
              </a:rPr>
              <a:t>SECTORAL IMBALANCE BETWEEN INDUSTRY AND AGRICULTURE</a:t>
            </a:r>
          </a:p>
          <a:p>
            <a:r>
              <a:rPr lang="en-US" dirty="0" smtClean="0">
                <a:solidFill>
                  <a:srgbClr val="0070C0"/>
                </a:solidFill>
                <a:latin typeface="Comic Sans MS" pitchFamily="66" charset="0"/>
              </a:rPr>
              <a:t>RESTRICTED USE OF CREDIT INSTRUMENTS</a:t>
            </a:r>
            <a:endParaRPr lang="en-US" dirty="0">
              <a:solidFill>
                <a:srgbClr val="0070C0"/>
              </a:solidFill>
              <a:latin typeface="Comic Sans MS" pitchFamily="66"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
        <p:nvSpPr>
          <p:cNvPr id="5" name="Footer Placeholder 4"/>
          <p:cNvSpPr>
            <a:spLocks noGrp="1"/>
          </p:cNvSpPr>
          <p:nvPr>
            <p:ph type="ftr" sz="quarter" idx="11"/>
          </p:nvPr>
        </p:nvSpPr>
        <p:spPr/>
        <p:txBody>
          <a:bodyPr/>
          <a:lstStyle/>
          <a:p>
            <a:r>
              <a:rPr lang="fr-FR" smtClean="0"/>
              <a:t>Prof.D.Ilangovan, HD Commerce, AU                                 18-04-2020</a:t>
            </a:r>
            <a:endParaRPr lang="en-US"/>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C00000"/>
                </a:solidFill>
              </a:rPr>
              <a:t>REASONS BEHIND INNOVATIVE TRENDS</a:t>
            </a:r>
            <a:endParaRPr lang="en-US" dirty="0">
              <a:solidFill>
                <a:srgbClr val="C00000"/>
              </a:solidFill>
            </a:endParaRPr>
          </a:p>
        </p:txBody>
      </p:sp>
      <p:sp>
        <p:nvSpPr>
          <p:cNvPr id="3" name="Content Placeholder 2"/>
          <p:cNvSpPr>
            <a:spLocks noGrp="1"/>
          </p:cNvSpPr>
          <p:nvPr>
            <p:ph idx="1"/>
          </p:nvPr>
        </p:nvSpPr>
        <p:spPr>
          <a:xfrm>
            <a:off x="152400" y="1554162"/>
            <a:ext cx="8839200" cy="4525963"/>
          </a:xfrm>
        </p:spPr>
        <p:txBody>
          <a:bodyPr>
            <a:normAutofit fontScale="92500" lnSpcReduction="20000"/>
          </a:bodyPr>
          <a:lstStyle/>
          <a:p>
            <a:r>
              <a:rPr lang="en-US" dirty="0" smtClean="0">
                <a:solidFill>
                  <a:srgbClr val="002060"/>
                </a:solidFill>
                <a:latin typeface="Comic Sans MS" pitchFamily="66" charset="0"/>
              </a:rPr>
              <a:t>RAPID INDUSTRIALISATION</a:t>
            </a:r>
          </a:p>
          <a:p>
            <a:r>
              <a:rPr lang="en-US" dirty="0" smtClean="0">
                <a:solidFill>
                  <a:srgbClr val="002060"/>
                </a:solidFill>
                <a:latin typeface="Comic Sans MS" pitchFamily="66" charset="0"/>
              </a:rPr>
              <a:t>INCREASED INTERNATIONAL TRADE </a:t>
            </a:r>
          </a:p>
          <a:p>
            <a:r>
              <a:rPr lang="en-US" dirty="0" smtClean="0">
                <a:solidFill>
                  <a:srgbClr val="002060"/>
                </a:solidFill>
                <a:latin typeface="Comic Sans MS" pitchFamily="66" charset="0"/>
              </a:rPr>
              <a:t>MODERNISATION OF AGRICULTURE</a:t>
            </a:r>
          </a:p>
          <a:p>
            <a:r>
              <a:rPr lang="en-US" dirty="0" smtClean="0">
                <a:solidFill>
                  <a:srgbClr val="002060"/>
                </a:solidFill>
                <a:latin typeface="Comic Sans MS" pitchFamily="66" charset="0"/>
              </a:rPr>
              <a:t>INTRODUCTION OF NEW ECONOMIC POLICY</a:t>
            </a:r>
          </a:p>
          <a:p>
            <a:r>
              <a:rPr lang="en-US" dirty="0" smtClean="0">
                <a:solidFill>
                  <a:srgbClr val="002060"/>
                </a:solidFill>
                <a:latin typeface="Comic Sans MS" pitchFamily="66" charset="0"/>
              </a:rPr>
              <a:t>BANKING SECTOR REFORMS</a:t>
            </a:r>
          </a:p>
          <a:p>
            <a:r>
              <a:rPr lang="en-US" dirty="0" smtClean="0">
                <a:solidFill>
                  <a:srgbClr val="002060"/>
                </a:solidFill>
                <a:latin typeface="Comic Sans MS" pitchFamily="66" charset="0"/>
              </a:rPr>
              <a:t>FINANCIAL SECTOR REFORMS</a:t>
            </a:r>
          </a:p>
          <a:p>
            <a:r>
              <a:rPr lang="en-US" dirty="0" smtClean="0">
                <a:solidFill>
                  <a:srgbClr val="002060"/>
                </a:solidFill>
                <a:latin typeface="Comic Sans MS" pitchFamily="66" charset="0"/>
              </a:rPr>
              <a:t>GLOBALISATION, LIBERALISATION, PRIVATISATION</a:t>
            </a:r>
          </a:p>
          <a:p>
            <a:r>
              <a:rPr lang="en-US" dirty="0" smtClean="0">
                <a:solidFill>
                  <a:srgbClr val="002060"/>
                </a:solidFill>
                <a:latin typeface="Comic Sans MS" pitchFamily="66" charset="0"/>
              </a:rPr>
              <a:t>GROWING ECONOMY</a:t>
            </a:r>
            <a:endParaRPr lang="en-US" dirty="0">
              <a:solidFill>
                <a:srgbClr val="002060"/>
              </a:solidFill>
              <a:latin typeface="Comic Sans MS" pitchFamily="66"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
        <p:nvSpPr>
          <p:cNvPr id="5" name="Footer Placeholder 4"/>
          <p:cNvSpPr>
            <a:spLocks noGrp="1"/>
          </p:cNvSpPr>
          <p:nvPr>
            <p:ph type="ftr" sz="quarter" idx="11"/>
          </p:nvPr>
        </p:nvSpPr>
        <p:spPr/>
        <p:txBody>
          <a:bodyPr/>
          <a:lstStyle/>
          <a:p>
            <a:r>
              <a:rPr lang="fr-FR" smtClean="0"/>
              <a:t>Prof.D.Ilangovan, HD Commerce, AU                                 18-04-2020</a:t>
            </a:r>
            <a:endParaRPr lang="en-US"/>
          </a:p>
        </p:txBody>
      </p:sp>
    </p:spTree>
  </p:cSld>
  <p:clrMapOvr>
    <a:masterClrMapping/>
  </p:clrMapOvr>
  <p:transition>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C00000"/>
                </a:solidFill>
              </a:rPr>
              <a:t>BORDERLESS BANKING</a:t>
            </a:r>
            <a:endParaRPr lang="en-US" dirty="0">
              <a:solidFill>
                <a:srgbClr val="C00000"/>
              </a:solidFill>
            </a:endParaRPr>
          </a:p>
        </p:txBody>
      </p:sp>
      <p:sp>
        <p:nvSpPr>
          <p:cNvPr id="3" name="Content Placeholder 2"/>
          <p:cNvSpPr>
            <a:spLocks noGrp="1"/>
          </p:cNvSpPr>
          <p:nvPr>
            <p:ph idx="1"/>
          </p:nvPr>
        </p:nvSpPr>
        <p:spPr/>
        <p:txBody>
          <a:bodyPr>
            <a:normAutofit fontScale="85000" lnSpcReduction="20000"/>
          </a:bodyPr>
          <a:lstStyle/>
          <a:p>
            <a:r>
              <a:rPr lang="en-US" dirty="0" smtClean="0">
                <a:solidFill>
                  <a:srgbClr val="7030A0"/>
                </a:solidFill>
                <a:latin typeface="Comic Sans MS" pitchFamily="66" charset="0"/>
              </a:rPr>
              <a:t>SERVICES WITHIN THE NATION AND OVERSEAS</a:t>
            </a:r>
          </a:p>
          <a:p>
            <a:r>
              <a:rPr lang="en-US" dirty="0" smtClean="0">
                <a:solidFill>
                  <a:srgbClr val="7030A0"/>
                </a:solidFill>
                <a:latin typeface="Comic Sans MS" pitchFamily="66" charset="0"/>
              </a:rPr>
              <a:t>E-BANKING</a:t>
            </a:r>
          </a:p>
          <a:p>
            <a:r>
              <a:rPr lang="en-US" dirty="0" smtClean="0">
                <a:solidFill>
                  <a:srgbClr val="7030A0"/>
                </a:solidFill>
                <a:latin typeface="Comic Sans MS" pitchFamily="66" charset="0"/>
              </a:rPr>
              <a:t>ONLINE BANKING</a:t>
            </a:r>
          </a:p>
          <a:p>
            <a:r>
              <a:rPr lang="en-US" dirty="0" smtClean="0">
                <a:solidFill>
                  <a:srgbClr val="7030A0"/>
                </a:solidFill>
                <a:latin typeface="Comic Sans MS" pitchFamily="66" charset="0"/>
              </a:rPr>
              <a:t>TELE-BANKING</a:t>
            </a:r>
          </a:p>
          <a:p>
            <a:r>
              <a:rPr lang="en-US" dirty="0" smtClean="0">
                <a:solidFill>
                  <a:srgbClr val="7030A0"/>
                </a:solidFill>
                <a:latin typeface="Comic Sans MS" pitchFamily="66" charset="0"/>
              </a:rPr>
              <a:t>NET BANKING</a:t>
            </a:r>
          </a:p>
          <a:p>
            <a:r>
              <a:rPr lang="en-US" dirty="0" smtClean="0">
                <a:solidFill>
                  <a:srgbClr val="7030A0"/>
                </a:solidFill>
                <a:latin typeface="Comic Sans MS" pitchFamily="66" charset="0"/>
              </a:rPr>
              <a:t>MOBILE BANKING FOR CRM</a:t>
            </a:r>
          </a:p>
          <a:p>
            <a:r>
              <a:rPr lang="en-US" dirty="0" smtClean="0">
                <a:solidFill>
                  <a:srgbClr val="7030A0"/>
                </a:solidFill>
                <a:latin typeface="Comic Sans MS" pitchFamily="66" charset="0"/>
              </a:rPr>
              <a:t>MECHANICAL TRANSACTIONS [THROUGH ATM]</a:t>
            </a:r>
          </a:p>
          <a:p>
            <a:r>
              <a:rPr lang="en-US" dirty="0" smtClean="0">
                <a:solidFill>
                  <a:srgbClr val="7030A0"/>
                </a:solidFill>
                <a:latin typeface="Comic Sans MS" pitchFamily="66" charset="0"/>
              </a:rPr>
              <a:t>PLASTIC CARDS [DEBIT CARDS, CREDIT CARDS and SMART CARDS]</a:t>
            </a:r>
            <a:endParaRPr lang="en-US" dirty="0" smtClean="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
        <p:nvSpPr>
          <p:cNvPr id="5" name="Footer Placeholder 4"/>
          <p:cNvSpPr>
            <a:spLocks noGrp="1"/>
          </p:cNvSpPr>
          <p:nvPr>
            <p:ph type="ftr" sz="quarter" idx="11"/>
          </p:nvPr>
        </p:nvSpPr>
        <p:spPr/>
        <p:txBody>
          <a:bodyPr/>
          <a:lstStyle/>
          <a:p>
            <a:r>
              <a:rPr lang="fr-FR" smtClean="0"/>
              <a:t>Prof.D.Ilangovan, HD Commerce, AU                                 18-04-2020</a:t>
            </a:r>
            <a:endParaRPr lang="en-US"/>
          </a:p>
        </p:txBody>
      </p:sp>
    </p:spTree>
  </p:cSld>
  <p:clrMapOvr>
    <a:masterClrMapping/>
  </p:clrMapOvr>
  <p:transition>
    <p:randomBa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C00000"/>
                </a:solidFill>
              </a:rPr>
              <a:t>BANKING BEYOND BANKING</a:t>
            </a:r>
            <a:endParaRPr lang="en-US" dirty="0">
              <a:solidFill>
                <a:srgbClr val="C00000"/>
              </a:solidFill>
            </a:endParaRPr>
          </a:p>
        </p:txBody>
      </p:sp>
      <p:sp>
        <p:nvSpPr>
          <p:cNvPr id="3" name="Content Placeholder 2"/>
          <p:cNvSpPr>
            <a:spLocks noGrp="1"/>
          </p:cNvSpPr>
          <p:nvPr>
            <p:ph sz="half" idx="1"/>
          </p:nvPr>
        </p:nvSpPr>
        <p:spPr>
          <a:xfrm>
            <a:off x="304800" y="1600200"/>
            <a:ext cx="4572000" cy="4724400"/>
          </a:xfrm>
        </p:spPr>
        <p:txBody>
          <a:bodyPr>
            <a:normAutofit fontScale="92500" lnSpcReduction="20000"/>
          </a:bodyPr>
          <a:lstStyle/>
          <a:p>
            <a:r>
              <a:rPr lang="en-US" dirty="0" smtClean="0">
                <a:solidFill>
                  <a:srgbClr val="FF0000"/>
                </a:solidFill>
                <a:latin typeface="Comic Sans MS" pitchFamily="66" charset="0"/>
              </a:rPr>
              <a:t>ADVANCED TECHNOLOGY FOR VALUE CREATION</a:t>
            </a:r>
          </a:p>
          <a:p>
            <a:r>
              <a:rPr lang="en-US" dirty="0" smtClean="0">
                <a:solidFill>
                  <a:srgbClr val="FF0000"/>
                </a:solidFill>
                <a:latin typeface="Comic Sans MS" pitchFamily="66" charset="0"/>
              </a:rPr>
              <a:t>RETAIL BANKING FOR RURAL CUSTOMERS</a:t>
            </a:r>
          </a:p>
          <a:p>
            <a:r>
              <a:rPr lang="en-US" dirty="0" smtClean="0">
                <a:solidFill>
                  <a:srgbClr val="FF0000"/>
                </a:solidFill>
                <a:latin typeface="Comic Sans MS" pitchFamily="66" charset="0"/>
              </a:rPr>
              <a:t>BREAK THROUGH IN THE BUSINESS OF LENDING </a:t>
            </a:r>
          </a:p>
          <a:p>
            <a:r>
              <a:rPr lang="en-US" dirty="0" smtClean="0">
                <a:solidFill>
                  <a:srgbClr val="FF0000"/>
                </a:solidFill>
                <a:latin typeface="Comic Sans MS" pitchFamily="66" charset="0"/>
              </a:rPr>
              <a:t>DOWN TO EARTH APPROACH IN DEPOSITS</a:t>
            </a:r>
          </a:p>
          <a:p>
            <a:r>
              <a:rPr lang="en-US" dirty="0" smtClean="0">
                <a:solidFill>
                  <a:srgbClr val="FF0000"/>
                </a:solidFill>
                <a:latin typeface="Comic Sans MS" pitchFamily="66" charset="0"/>
              </a:rPr>
              <a:t>MASS BANKING FOR MORE PRODUCTI</a:t>
            </a:r>
            <a:r>
              <a:rPr lang="en-US" dirty="0" smtClean="0"/>
              <a:t>VITY</a:t>
            </a:r>
          </a:p>
          <a:p>
            <a:endParaRPr lang="en-US" dirty="0" smtClean="0"/>
          </a:p>
          <a:p>
            <a:endParaRPr lang="en-US" dirty="0" smtClean="0"/>
          </a:p>
          <a:p>
            <a:endParaRPr lang="en-US" dirty="0"/>
          </a:p>
        </p:txBody>
      </p:sp>
      <p:pic>
        <p:nvPicPr>
          <p:cNvPr id="5" name="Picture 2"/>
          <p:cNvPicPr>
            <a:picLocks noGrp="1" noChangeAspect="1" noChangeArrowheads="1"/>
          </p:cNvPicPr>
          <p:nvPr>
            <p:ph sz="half" idx="2"/>
          </p:nvPr>
        </p:nvPicPr>
        <p:blipFill>
          <a:blip r:embed="rId2" cstate="print"/>
          <a:srcRect/>
          <a:stretch>
            <a:fillRect/>
          </a:stretch>
        </p:blipFill>
        <p:spPr bwMode="auto">
          <a:xfrm>
            <a:off x="5028421" y="2476428"/>
            <a:ext cx="3582958" cy="2971943"/>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a:p>
        </p:txBody>
      </p:sp>
      <p:sp>
        <p:nvSpPr>
          <p:cNvPr id="7" name="Footer Placeholder 6"/>
          <p:cNvSpPr>
            <a:spLocks noGrp="1"/>
          </p:cNvSpPr>
          <p:nvPr>
            <p:ph type="ftr" sz="quarter" idx="11"/>
          </p:nvPr>
        </p:nvSpPr>
        <p:spPr/>
        <p:txBody>
          <a:bodyPr/>
          <a:lstStyle/>
          <a:p>
            <a:r>
              <a:rPr lang="fr-FR" smtClean="0"/>
              <a:t>Prof.D.Ilangovan, HD Commerce, AU                                 18-04-2020</a:t>
            </a:r>
            <a:endParaRPr lang="en-US"/>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Total automated teller machines</a:t>
            </a:r>
            <a:endParaRPr lang="en-US" dirty="0">
              <a:solidFill>
                <a:srgbClr val="FF0000"/>
              </a:solidFill>
            </a:endParaRPr>
          </a:p>
        </p:txBody>
      </p:sp>
      <p:graphicFrame>
        <p:nvGraphicFramePr>
          <p:cNvPr id="4" name="Content Placeholder 3"/>
          <p:cNvGraphicFramePr>
            <a:graphicFrameLocks noGrp="1"/>
          </p:cNvGraphicFramePr>
          <p:nvPr>
            <p:ph idx="1"/>
          </p:nvPr>
        </p:nvGraphicFramePr>
        <p:xfrm>
          <a:off x="228600" y="1524000"/>
          <a:ext cx="8382000" cy="4960376"/>
        </p:xfrm>
        <a:graphic>
          <a:graphicData uri="http://schemas.openxmlformats.org/drawingml/2006/table">
            <a:tbl>
              <a:tblPr firstRow="1" firstCol="1" lastRow="1" bandRow="1">
                <a:tableStyleId>{638B1855-1B75-4FBE-930C-398BA8C253C6}</a:tableStyleId>
              </a:tblPr>
              <a:tblGrid>
                <a:gridCol w="1524000"/>
                <a:gridCol w="1752600"/>
                <a:gridCol w="1447800"/>
                <a:gridCol w="1371600"/>
                <a:gridCol w="1447800"/>
                <a:gridCol w="838200"/>
              </a:tblGrid>
              <a:tr h="457200">
                <a:tc>
                  <a:txBody>
                    <a:bodyPr/>
                    <a:lstStyle/>
                    <a:p>
                      <a:r>
                        <a:rPr lang="en-US" dirty="0" smtClean="0"/>
                        <a:t>Bank Group</a:t>
                      </a:r>
                      <a:endParaRPr lang="en-US" dirty="0"/>
                    </a:p>
                  </a:txBody>
                  <a:tcPr/>
                </a:tc>
                <a:tc>
                  <a:txBody>
                    <a:bodyPr/>
                    <a:lstStyle/>
                    <a:p>
                      <a:r>
                        <a:rPr lang="en-US" dirty="0" smtClean="0"/>
                        <a:t>No.</a:t>
                      </a:r>
                      <a:r>
                        <a:rPr lang="en-US" baseline="0" dirty="0" smtClean="0"/>
                        <a:t> of Branches</a:t>
                      </a:r>
                      <a:endParaRPr lang="en-US" dirty="0"/>
                    </a:p>
                  </a:txBody>
                  <a:tcPr/>
                </a:tc>
                <a:tc>
                  <a:txBody>
                    <a:bodyPr/>
                    <a:lstStyle/>
                    <a:p>
                      <a:r>
                        <a:rPr lang="en-US" dirty="0" smtClean="0"/>
                        <a:t>On Site ATM</a:t>
                      </a:r>
                      <a:endParaRPr lang="en-US" dirty="0"/>
                    </a:p>
                  </a:txBody>
                  <a:tcPr/>
                </a:tc>
                <a:tc>
                  <a:txBody>
                    <a:bodyPr/>
                    <a:lstStyle/>
                    <a:p>
                      <a:r>
                        <a:rPr lang="en-US" dirty="0" smtClean="0"/>
                        <a:t>Off Site ATM</a:t>
                      </a:r>
                      <a:endParaRPr lang="en-US" dirty="0"/>
                    </a:p>
                  </a:txBody>
                  <a:tcPr/>
                </a:tc>
                <a:tc>
                  <a:txBody>
                    <a:bodyPr/>
                    <a:lstStyle/>
                    <a:p>
                      <a:r>
                        <a:rPr lang="en-US" dirty="0" smtClean="0"/>
                        <a:t>Total ATM</a:t>
                      </a:r>
                      <a:endParaRPr lang="en-US" dirty="0"/>
                    </a:p>
                  </a:txBody>
                  <a:tcPr/>
                </a:tc>
                <a:tc>
                  <a:txBody>
                    <a:bodyPr/>
                    <a:lstStyle/>
                    <a:p>
                      <a:endParaRPr lang="en-US" dirty="0"/>
                    </a:p>
                  </a:txBody>
                  <a:tcPr/>
                </a:tc>
              </a:tr>
              <a:tr h="603387">
                <a:tc>
                  <a:txBody>
                    <a:bodyPr/>
                    <a:lstStyle/>
                    <a:p>
                      <a:r>
                        <a:rPr lang="en-US" dirty="0" smtClean="0"/>
                        <a:t>Nationalized Banks</a:t>
                      </a:r>
                      <a:endParaRPr lang="en-US" dirty="0"/>
                    </a:p>
                  </a:txBody>
                  <a:tcPr/>
                </a:tc>
                <a:tc>
                  <a:txBody>
                    <a:bodyPr/>
                    <a:lstStyle/>
                    <a:p>
                      <a:r>
                        <a:rPr lang="en-US" dirty="0" smtClean="0"/>
                        <a:t>33,</a:t>
                      </a:r>
                      <a:r>
                        <a:rPr lang="en-US" baseline="0" dirty="0" smtClean="0"/>
                        <a:t>627</a:t>
                      </a:r>
                      <a:endParaRPr lang="en-US" dirty="0"/>
                    </a:p>
                  </a:txBody>
                  <a:tcPr/>
                </a:tc>
                <a:tc>
                  <a:txBody>
                    <a:bodyPr/>
                    <a:lstStyle/>
                    <a:p>
                      <a:r>
                        <a:rPr lang="en-US" dirty="0" smtClean="0"/>
                        <a:t>3,205</a:t>
                      </a:r>
                      <a:endParaRPr lang="en-US" dirty="0"/>
                    </a:p>
                  </a:txBody>
                  <a:tcPr/>
                </a:tc>
                <a:tc>
                  <a:txBody>
                    <a:bodyPr/>
                    <a:lstStyle/>
                    <a:p>
                      <a:r>
                        <a:rPr lang="en-US" dirty="0" smtClean="0"/>
                        <a:t>1,567</a:t>
                      </a:r>
                      <a:endParaRPr lang="en-US" dirty="0"/>
                    </a:p>
                  </a:txBody>
                  <a:tcPr/>
                </a:tc>
                <a:tc>
                  <a:txBody>
                    <a:bodyPr/>
                    <a:lstStyle/>
                    <a:p>
                      <a:r>
                        <a:rPr lang="en-US" dirty="0" smtClean="0"/>
                        <a:t>4,772</a:t>
                      </a:r>
                      <a:endParaRPr lang="en-US" dirty="0"/>
                    </a:p>
                  </a:txBody>
                  <a:tcPr/>
                </a:tc>
                <a:tc>
                  <a:txBody>
                    <a:bodyPr/>
                    <a:lstStyle/>
                    <a:p>
                      <a:endParaRPr lang="en-US" dirty="0"/>
                    </a:p>
                  </a:txBody>
                  <a:tcPr/>
                </a:tc>
              </a:tr>
              <a:tr h="793682">
                <a:tc>
                  <a:txBody>
                    <a:bodyPr/>
                    <a:lstStyle/>
                    <a:p>
                      <a:r>
                        <a:rPr lang="en-US" dirty="0" smtClean="0"/>
                        <a:t>State Bank of India</a:t>
                      </a:r>
                      <a:endParaRPr lang="en-US" dirty="0"/>
                    </a:p>
                  </a:txBody>
                  <a:tcPr/>
                </a:tc>
                <a:tc>
                  <a:txBody>
                    <a:bodyPr/>
                    <a:lstStyle/>
                    <a:p>
                      <a:r>
                        <a:rPr lang="en-US" dirty="0" smtClean="0"/>
                        <a:t>13,661</a:t>
                      </a:r>
                      <a:endParaRPr lang="en-US" dirty="0"/>
                    </a:p>
                  </a:txBody>
                  <a:tcPr/>
                </a:tc>
                <a:tc>
                  <a:txBody>
                    <a:bodyPr/>
                    <a:lstStyle/>
                    <a:p>
                      <a:r>
                        <a:rPr lang="en-US" dirty="0" smtClean="0"/>
                        <a:t>1,548</a:t>
                      </a:r>
                      <a:endParaRPr lang="en-US" dirty="0"/>
                    </a:p>
                  </a:txBody>
                  <a:tcPr/>
                </a:tc>
                <a:tc>
                  <a:txBody>
                    <a:bodyPr/>
                    <a:lstStyle/>
                    <a:p>
                      <a:r>
                        <a:rPr lang="en-US" dirty="0" smtClean="0"/>
                        <a:t>3,672</a:t>
                      </a:r>
                      <a:endParaRPr lang="en-US" dirty="0"/>
                    </a:p>
                  </a:txBody>
                  <a:tcPr/>
                </a:tc>
                <a:tc>
                  <a:txBody>
                    <a:bodyPr/>
                    <a:lstStyle/>
                    <a:p>
                      <a:r>
                        <a:rPr lang="en-US" dirty="0" smtClean="0"/>
                        <a:t>5,220</a:t>
                      </a:r>
                      <a:endParaRPr lang="en-US" dirty="0"/>
                    </a:p>
                  </a:txBody>
                  <a:tcPr/>
                </a:tc>
                <a:tc>
                  <a:txBody>
                    <a:bodyPr/>
                    <a:lstStyle/>
                    <a:p>
                      <a:endParaRPr lang="en-US" dirty="0"/>
                    </a:p>
                  </a:txBody>
                  <a:tcPr/>
                </a:tc>
              </a:tr>
              <a:tr h="1031787">
                <a:tc>
                  <a:txBody>
                    <a:bodyPr/>
                    <a:lstStyle/>
                    <a:p>
                      <a:r>
                        <a:rPr lang="en-US" dirty="0" smtClean="0"/>
                        <a:t>Old</a:t>
                      </a:r>
                      <a:r>
                        <a:rPr lang="en-US" baseline="0" dirty="0" smtClean="0"/>
                        <a:t> </a:t>
                      </a:r>
                      <a:r>
                        <a:rPr lang="en-US" dirty="0" smtClean="0"/>
                        <a:t>Private Sector Banks</a:t>
                      </a:r>
                      <a:endParaRPr lang="en-US" dirty="0"/>
                    </a:p>
                  </a:txBody>
                  <a:tcPr/>
                </a:tc>
                <a:tc>
                  <a:txBody>
                    <a:bodyPr/>
                    <a:lstStyle/>
                    <a:p>
                      <a:r>
                        <a:rPr lang="en-US" dirty="0" smtClean="0"/>
                        <a:t>4,511</a:t>
                      </a:r>
                      <a:endParaRPr lang="en-US" dirty="0"/>
                    </a:p>
                  </a:txBody>
                  <a:tcPr/>
                </a:tc>
                <a:tc>
                  <a:txBody>
                    <a:bodyPr/>
                    <a:lstStyle/>
                    <a:p>
                      <a:r>
                        <a:rPr lang="en-US" dirty="0" smtClean="0"/>
                        <a:t>800</a:t>
                      </a:r>
                      <a:endParaRPr lang="en-US" dirty="0"/>
                    </a:p>
                  </a:txBody>
                  <a:tcPr/>
                </a:tc>
                <a:tc>
                  <a:txBody>
                    <a:bodyPr/>
                    <a:lstStyle/>
                    <a:p>
                      <a:r>
                        <a:rPr lang="en-US" dirty="0" smtClean="0"/>
                        <a:t>441</a:t>
                      </a:r>
                      <a:endParaRPr lang="en-US" dirty="0"/>
                    </a:p>
                  </a:txBody>
                  <a:tcPr/>
                </a:tc>
                <a:tc>
                  <a:txBody>
                    <a:bodyPr/>
                    <a:lstStyle/>
                    <a:p>
                      <a:r>
                        <a:rPr lang="en-US" dirty="0" smtClean="0"/>
                        <a:t>1,241</a:t>
                      </a:r>
                      <a:endParaRPr lang="en-US" dirty="0"/>
                    </a:p>
                  </a:txBody>
                  <a:tcPr/>
                </a:tc>
                <a:tc>
                  <a:txBody>
                    <a:bodyPr/>
                    <a:lstStyle/>
                    <a:p>
                      <a:endParaRPr lang="en-US" dirty="0"/>
                    </a:p>
                  </a:txBody>
                  <a:tcPr/>
                </a:tc>
              </a:tr>
              <a:tr h="1031787">
                <a:tc>
                  <a:txBody>
                    <a:bodyPr/>
                    <a:lstStyle/>
                    <a:p>
                      <a:r>
                        <a:rPr lang="en-US" dirty="0" smtClean="0"/>
                        <a:t>New</a:t>
                      </a:r>
                      <a:r>
                        <a:rPr lang="en-US" baseline="0" dirty="0" smtClean="0"/>
                        <a:t> Private Sector Banks</a:t>
                      </a:r>
                      <a:endParaRPr lang="en-US" dirty="0"/>
                    </a:p>
                  </a:txBody>
                  <a:tcPr/>
                </a:tc>
                <a:tc>
                  <a:txBody>
                    <a:bodyPr/>
                    <a:lstStyle/>
                    <a:p>
                      <a:r>
                        <a:rPr lang="en-US" dirty="0" smtClean="0"/>
                        <a:t>1,685 </a:t>
                      </a:r>
                      <a:endParaRPr lang="en-US" dirty="0"/>
                    </a:p>
                  </a:txBody>
                  <a:tcPr/>
                </a:tc>
                <a:tc>
                  <a:txBody>
                    <a:bodyPr/>
                    <a:lstStyle/>
                    <a:p>
                      <a:r>
                        <a:rPr lang="en-US" dirty="0" smtClean="0"/>
                        <a:t>1,883</a:t>
                      </a:r>
                      <a:endParaRPr lang="en-US" dirty="0"/>
                    </a:p>
                  </a:txBody>
                  <a:tcPr/>
                </a:tc>
                <a:tc>
                  <a:txBody>
                    <a:bodyPr/>
                    <a:lstStyle/>
                    <a:p>
                      <a:r>
                        <a:rPr lang="en-US" dirty="0" smtClean="0"/>
                        <a:t>3,729</a:t>
                      </a:r>
                      <a:endParaRPr lang="en-US" dirty="0"/>
                    </a:p>
                  </a:txBody>
                  <a:tcPr/>
                </a:tc>
                <a:tc>
                  <a:txBody>
                    <a:bodyPr/>
                    <a:lstStyle/>
                    <a:p>
                      <a:r>
                        <a:rPr lang="en-US" dirty="0" smtClean="0"/>
                        <a:t>5,612</a:t>
                      </a:r>
                      <a:endParaRPr lang="en-US" dirty="0"/>
                    </a:p>
                  </a:txBody>
                  <a:tcPr/>
                </a:tc>
                <a:tc>
                  <a:txBody>
                    <a:bodyPr/>
                    <a:lstStyle/>
                    <a:p>
                      <a:endParaRPr lang="en-US" dirty="0"/>
                    </a:p>
                  </a:txBody>
                  <a:tcPr/>
                </a:tc>
              </a:tr>
              <a:tr h="603387">
                <a:tc>
                  <a:txBody>
                    <a:bodyPr/>
                    <a:lstStyle/>
                    <a:p>
                      <a:r>
                        <a:rPr lang="en-US" dirty="0" smtClean="0"/>
                        <a:t>Foreign Banks</a:t>
                      </a:r>
                      <a:endParaRPr lang="en-US" dirty="0"/>
                    </a:p>
                  </a:txBody>
                  <a:tcPr/>
                </a:tc>
                <a:tc>
                  <a:txBody>
                    <a:bodyPr/>
                    <a:lstStyle/>
                    <a:p>
                      <a:r>
                        <a:rPr lang="en-US" dirty="0" smtClean="0"/>
                        <a:t>242</a:t>
                      </a:r>
                      <a:endParaRPr lang="en-US" dirty="0"/>
                    </a:p>
                  </a:txBody>
                  <a:tcPr/>
                </a:tc>
                <a:tc>
                  <a:txBody>
                    <a:bodyPr/>
                    <a:lstStyle/>
                    <a:p>
                      <a:r>
                        <a:rPr lang="en-US" dirty="0" smtClean="0"/>
                        <a:t>248</a:t>
                      </a:r>
                      <a:endParaRPr lang="en-US" dirty="0"/>
                    </a:p>
                  </a:txBody>
                  <a:tcPr/>
                </a:tc>
                <a:tc>
                  <a:txBody>
                    <a:bodyPr/>
                    <a:lstStyle/>
                    <a:p>
                      <a:r>
                        <a:rPr lang="en-US" dirty="0" smtClean="0"/>
                        <a:t>579</a:t>
                      </a:r>
                      <a:endParaRPr lang="en-US" dirty="0"/>
                    </a:p>
                  </a:txBody>
                  <a:tcPr/>
                </a:tc>
                <a:tc>
                  <a:txBody>
                    <a:bodyPr/>
                    <a:lstStyle/>
                    <a:p>
                      <a:r>
                        <a:rPr lang="en-US" dirty="0" smtClean="0"/>
                        <a:t>79</a:t>
                      </a:r>
                      <a:endParaRPr lang="en-US" dirty="0"/>
                    </a:p>
                  </a:txBody>
                  <a:tcPr/>
                </a:tc>
                <a:tc>
                  <a:txBody>
                    <a:bodyPr/>
                    <a:lstStyle/>
                    <a:p>
                      <a:endParaRPr lang="en-US" dirty="0"/>
                    </a:p>
                  </a:txBody>
                  <a:tcPr/>
                </a:tc>
              </a:tr>
              <a:tr h="344793">
                <a:tc>
                  <a:txBody>
                    <a:bodyPr/>
                    <a:lstStyle/>
                    <a:p>
                      <a:endParaRPr lang="en-US" dirty="0"/>
                    </a:p>
                  </a:txBody>
                  <a:tcPr>
                    <a:cell3D prstMaterial="dkEdge">
                      <a:bevel prst="relaxedInset"/>
                      <a:lightRig rig="flood" dir="t"/>
                    </a:cell3D>
                  </a:tcPr>
                </a:tc>
                <a:tc>
                  <a:txBody>
                    <a:bodyPr/>
                    <a:lstStyle/>
                    <a:p>
                      <a:endParaRPr lang="en-US" dirty="0"/>
                    </a:p>
                  </a:txBody>
                  <a:tcPr>
                    <a:cell3D prstMaterial="dkEdge">
                      <a:bevel prst="relaxedInset"/>
                      <a:lightRig rig="flood" dir="t"/>
                    </a:cell3D>
                  </a:tcPr>
                </a:tc>
                <a:tc>
                  <a:txBody>
                    <a:bodyPr/>
                    <a:lstStyle/>
                    <a:p>
                      <a:endParaRPr lang="en-US" dirty="0"/>
                    </a:p>
                  </a:txBody>
                  <a:tcPr>
                    <a:cell3D prstMaterial="dkEdge">
                      <a:bevel prst="relaxedInset"/>
                      <a:lightRig rig="flood" dir="t"/>
                    </a:cell3D>
                  </a:tcPr>
                </a:tc>
                <a:tc>
                  <a:txBody>
                    <a:bodyPr/>
                    <a:lstStyle/>
                    <a:p>
                      <a:endParaRPr lang="en-US" dirty="0"/>
                    </a:p>
                  </a:txBody>
                  <a:tcPr>
                    <a:cell3D prstMaterial="dkEdge">
                      <a:bevel prst="relaxedInset"/>
                      <a:lightRig rig="flood" dir="t"/>
                    </a:cell3D>
                  </a:tcPr>
                </a:tc>
                <a:tc>
                  <a:txBody>
                    <a:bodyPr/>
                    <a:lstStyle/>
                    <a:p>
                      <a:endParaRPr lang="en-US" dirty="0"/>
                    </a:p>
                  </a:txBody>
                  <a:tcPr>
                    <a:cell3D prstMaterial="dkEdge">
                      <a:bevel prst="relaxedInset"/>
                      <a:lightRig rig="flood" dir="t"/>
                    </a:cell3D>
                  </a:tcPr>
                </a:tc>
                <a:tc>
                  <a:txBody>
                    <a:bodyPr/>
                    <a:lstStyle/>
                    <a:p>
                      <a:endParaRPr lang="en-US" dirty="0"/>
                    </a:p>
                  </a:txBody>
                  <a:tcPr>
                    <a:cell3D prstMaterial="dkEdge">
                      <a:bevel prst="relaxedInset"/>
                      <a:lightRig rig="flood" dir="t"/>
                    </a:cell3D>
                  </a:tcP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
        <p:nvSpPr>
          <p:cNvPr id="6" name="Footer Placeholder 5"/>
          <p:cNvSpPr>
            <a:spLocks noGrp="1"/>
          </p:cNvSpPr>
          <p:nvPr>
            <p:ph type="ftr" sz="quarter" idx="11"/>
          </p:nvPr>
        </p:nvSpPr>
        <p:spPr/>
        <p:txBody>
          <a:bodyPr/>
          <a:lstStyle/>
          <a:p>
            <a:r>
              <a:rPr lang="fr-FR" smtClean="0"/>
              <a:t>Prof.D.Ilangovan, HD Commerce, AU                                 18-04-2020</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988552" cy="841248"/>
          </a:xfrm>
        </p:spPr>
        <p:txBody>
          <a:bodyPr>
            <a:normAutofit fontScale="90000"/>
          </a:bodyPr>
          <a:lstStyle/>
          <a:p>
            <a:pPr algn="ctr"/>
            <a:r>
              <a:rPr lang="en-US" dirty="0" smtClean="0">
                <a:solidFill>
                  <a:srgbClr val="FF0000"/>
                </a:solidFill>
              </a:rPr>
              <a:t>Total no. of </a:t>
            </a:r>
            <a:r>
              <a:rPr lang="en-US" dirty="0" err="1" smtClean="0">
                <a:solidFill>
                  <a:srgbClr val="FF0000"/>
                </a:solidFill>
              </a:rPr>
              <a:t>atm</a:t>
            </a:r>
            <a:r>
              <a:rPr lang="en-US" dirty="0" smtClean="0">
                <a:solidFill>
                  <a:srgbClr val="FF0000"/>
                </a:solidFill>
              </a:rPr>
              <a:t> vs. total no. of branches</a:t>
            </a:r>
            <a:endParaRPr lang="en-US" dirty="0">
              <a:solidFill>
                <a:srgbClr val="FF0000"/>
              </a:solidFill>
            </a:endParaRPr>
          </a:p>
        </p:txBody>
      </p:sp>
      <p:pic>
        <p:nvPicPr>
          <p:cNvPr id="5" name="Content Placeholder 4" descr="http://upload.wikimedia.org/wikipedia/commons/thumb/e/eb/NUMBER_OF_BRANCHES.png/220px-NUMBER_OF_BRANCHES.png"/>
          <p:cNvPicPr>
            <a:picLocks noGrp="1"/>
          </p:cNvPicPr>
          <p:nvPr>
            <p:ph sz="half" idx="2"/>
          </p:nvPr>
        </p:nvPicPr>
        <p:blipFill>
          <a:blip r:embed="rId2"/>
          <a:srcRect/>
          <a:stretch>
            <a:fillRect/>
          </a:stretch>
        </p:blipFill>
        <p:spPr bwMode="auto">
          <a:xfrm>
            <a:off x="4800600" y="1600200"/>
            <a:ext cx="4191000" cy="4648200"/>
          </a:xfrm>
          <a:prstGeom prst="rect">
            <a:avLst/>
          </a:prstGeom>
          <a:noFill/>
          <a:ln w="9525">
            <a:noFill/>
            <a:miter lim="800000"/>
            <a:headEnd/>
            <a:tailEnd/>
          </a:ln>
        </p:spPr>
      </p:pic>
      <p:pic>
        <p:nvPicPr>
          <p:cNvPr id="6" name="Content Placeholder 5" descr="http://upload.wikimedia.org/wikipedia/commons/thumb/9/92/NUMBER_OF_ATM.png/220px-NUMBER_OF_ATM.png"/>
          <p:cNvPicPr>
            <a:picLocks noGrp="1"/>
          </p:cNvPicPr>
          <p:nvPr>
            <p:ph sz="half" idx="1"/>
          </p:nvPr>
        </p:nvPicPr>
        <p:blipFill>
          <a:blip r:embed="rId3"/>
          <a:srcRect/>
          <a:stretch>
            <a:fillRect/>
          </a:stretch>
        </p:blipFill>
        <p:spPr bwMode="auto">
          <a:xfrm>
            <a:off x="381000" y="1600200"/>
            <a:ext cx="4191000" cy="46482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B6F15528-21DE-4FAA-801E-634DDDAF4B2B}" type="slidenum">
              <a:rPr lang="en-US" smtClean="0"/>
              <a:pPr/>
              <a:t>8</a:t>
            </a:fld>
            <a:endParaRPr lang="en-US"/>
          </a:p>
        </p:txBody>
      </p:sp>
      <p:sp>
        <p:nvSpPr>
          <p:cNvPr id="8" name="Footer Placeholder 7"/>
          <p:cNvSpPr>
            <a:spLocks noGrp="1"/>
          </p:cNvSpPr>
          <p:nvPr>
            <p:ph type="ftr" sz="quarter" idx="11"/>
          </p:nvPr>
        </p:nvSpPr>
        <p:spPr/>
        <p:txBody>
          <a:bodyPr/>
          <a:lstStyle/>
          <a:p>
            <a:r>
              <a:rPr lang="fr-FR" smtClean="0"/>
              <a:t>Prof.D.Ilangovan, HD Commerce, AU                                 18-04-2020</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debit cards</a:t>
            </a:r>
            <a:endParaRPr lang="en-US" dirty="0">
              <a:solidFill>
                <a:srgbClr val="FF0000"/>
              </a:solidFill>
            </a:endParaRPr>
          </a:p>
        </p:txBody>
      </p:sp>
      <p:sp>
        <p:nvSpPr>
          <p:cNvPr id="3" name="Content Placeholder 2"/>
          <p:cNvSpPr>
            <a:spLocks noGrp="1"/>
          </p:cNvSpPr>
          <p:nvPr>
            <p:ph idx="1"/>
          </p:nvPr>
        </p:nvSpPr>
        <p:spPr/>
        <p:txBody>
          <a:bodyPr>
            <a:normAutofit fontScale="85000" lnSpcReduction="10000"/>
          </a:bodyPr>
          <a:lstStyle/>
          <a:p>
            <a:r>
              <a:rPr lang="en-US" dirty="0" smtClean="0">
                <a:solidFill>
                  <a:srgbClr val="7030A0"/>
                </a:solidFill>
                <a:latin typeface="Comic Sans MS" pitchFamily="66" charset="0"/>
              </a:rPr>
              <a:t>Debit cards</a:t>
            </a:r>
            <a:r>
              <a:rPr lang="en-US" baseline="30000" dirty="0" smtClean="0">
                <a:solidFill>
                  <a:srgbClr val="7030A0"/>
                </a:solidFill>
                <a:latin typeface="Comic Sans MS" pitchFamily="66" charset="0"/>
              </a:rPr>
              <a:t> </a:t>
            </a:r>
            <a:r>
              <a:rPr lang="en-US" dirty="0" smtClean="0">
                <a:solidFill>
                  <a:srgbClr val="7030A0"/>
                </a:solidFill>
                <a:latin typeface="Comic Sans MS" pitchFamily="66" charset="0"/>
              </a:rPr>
              <a:t>are a mode of convenient payment technique. They allow the spenders to purchase what is in his account only. They don't increase or create loans. These are of two types:</a:t>
            </a:r>
          </a:p>
          <a:p>
            <a:pPr lvl="0"/>
            <a:r>
              <a:rPr lang="en-US" dirty="0" smtClean="0">
                <a:solidFill>
                  <a:srgbClr val="7030A0"/>
                </a:solidFill>
                <a:latin typeface="Comic Sans MS" pitchFamily="66" charset="0"/>
              </a:rPr>
              <a:t>Direct Debit Cards: They are used only for on-line transaction of money. They are also called point of sale. It is an immediate transfer of money from customer's account to seller's account.</a:t>
            </a:r>
          </a:p>
          <a:p>
            <a:pPr lvl="0"/>
            <a:r>
              <a:rPr lang="en-US" dirty="0" smtClean="0">
                <a:solidFill>
                  <a:srgbClr val="7030A0"/>
                </a:solidFill>
                <a:latin typeface="Comic Sans MS" pitchFamily="66" charset="0"/>
              </a:rPr>
              <a:t>Differed Debit Cards: They bear a visa or Master Card logo. They are used for off-line as well as online transactions.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
        <p:nvSpPr>
          <p:cNvPr id="5" name="Footer Placeholder 4"/>
          <p:cNvSpPr>
            <a:spLocks noGrp="1"/>
          </p:cNvSpPr>
          <p:nvPr>
            <p:ph type="ftr" sz="quarter" idx="11"/>
          </p:nvPr>
        </p:nvSpPr>
        <p:spPr/>
        <p:txBody>
          <a:bodyPr/>
          <a:lstStyle/>
          <a:p>
            <a:r>
              <a:rPr lang="fr-FR" smtClean="0"/>
              <a:t>Prof.D.Ilangovan, HD Commerce, AU                                 18-04-2020</a:t>
            </a:r>
            <a:endParaRPr lang="en-US"/>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196</TotalTime>
  <Words>1067</Words>
  <Application>Microsoft Office PowerPoint</Application>
  <PresentationFormat>On-screen Show (4:3)</PresentationFormat>
  <Paragraphs>156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Trek</vt:lpstr>
      <vt:lpstr>MODERN TRENDS IN  INDIAN BANKING SECTOR BY DR. D. ILANGOVAN, M.COM., PH.D. PROFESSOR, DEPARTMENT OF COMMERCE, ANNAMALAI UNIVERSITY, ANNAMALAINAGAR-608 002 MOB: 09443738926    Email: DIL2691@YAHOO.CO.IN</vt:lpstr>
      <vt:lpstr>WELCOME PARTICIPANTS TO THEME PRESENTATION   FOLLOWED BY GROUP DISCUSSION</vt:lpstr>
      <vt:lpstr>INDIAN BANKING IN THE PAST</vt:lpstr>
      <vt:lpstr>REASONS BEHIND INNOVATIVE TRENDS</vt:lpstr>
      <vt:lpstr>BORDERLESS BANKING</vt:lpstr>
      <vt:lpstr>BANKING BEYOND BANKING</vt:lpstr>
      <vt:lpstr>Total automated teller machines</vt:lpstr>
      <vt:lpstr>Total no. of atm vs. total no. of branches</vt:lpstr>
      <vt:lpstr>debit cards</vt:lpstr>
      <vt:lpstr>Credit cards</vt:lpstr>
      <vt:lpstr>Smart cards</vt:lpstr>
      <vt:lpstr>Electronic fund transfer</vt:lpstr>
      <vt:lpstr>Micro ink character recognition</vt:lpstr>
      <vt:lpstr>comparison of paper based transactions and electronic transactions of India </vt:lpstr>
      <vt:lpstr>BIO-METRIC IDENTITY</vt:lpstr>
      <vt:lpstr>Product management and  financial services – Old and new</vt:lpstr>
      <vt:lpstr>Outsourcing in Indian Banking  </vt:lpstr>
      <vt:lpstr>Slide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TRENDS IN  INDIAN BANKING SECTOR BY DR. D. ILANGOVAN, M.COM., PH.D. PROFESSOR, DEPARTMENT OF COMMERCE, ANNAMALAI UNIVERSITY, ANNAMALAINAGAR-608 002 MOB: 09443738926    Email: DIL2691@YAHOO.CO.IN</dc:title>
  <dc:creator/>
  <cp:lastModifiedBy>Ilangovan</cp:lastModifiedBy>
  <cp:revision>42</cp:revision>
  <dcterms:created xsi:type="dcterms:W3CDTF">2006-08-16T00:00:00Z</dcterms:created>
  <dcterms:modified xsi:type="dcterms:W3CDTF">2020-04-18T01:19:11Z</dcterms:modified>
</cp:coreProperties>
</file>